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Raleway" pitchFamily="2" charset="0"/>
      <p:regular r:id="rId28"/>
      <p:bold r:id="rId29"/>
      <p:italic r:id="rId30"/>
      <p:boldItalic r:id="rId31"/>
    </p:embeddedFont>
    <p:embeddedFont>
      <p:font typeface="Source Sans Pro" panose="020B0503030403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12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75fca62e6_0_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Google Shape;123;g375fca62e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6e8cd5edf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Google Shape;130;g36e8cd5e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7663e726c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Google Shape;138;g37663e72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7663e726c_0_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Google Shape;146;g37663e726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6e8cd5edf_0_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Google Shape;154;g36e8cd5ed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6e8cd5edf_0_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Google Shape;162;g36e8cd5ed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e8cd5edf_0_2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Google Shape;170;g36e8cd5ed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6e8cd5edf_0_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Google Shape;177;g36e8cd5ed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6e8cd5edf_0_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Google Shape;185;g36e8cd5ed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6e8cd5edf_0_4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Google Shape;192;g36e8cd5ed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4225e7de_0_5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Google Shape;62;g364225e7d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6f36c6580_0_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Google Shape;200;g36f36c658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6f36c6580_0_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Google Shape;207;g36f36c658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6f36c6580_0_2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Google Shape;214;g36f36c658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6f36c6580_0_3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Google Shape;222;g36f36c658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6f36c6580_0_3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Google Shape;229;g36f36c658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6f36c6580_0_4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Google Shape;237;g36f36c658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64225e7de_0_6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64225e7d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64225e7de_0_7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Google Shape;78;g364225e7d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75fca62e6_0_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Google Shape;85;g375fca62e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75fca62e6_0_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75fca62e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75fca62e6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Google Shape;100;g375fca62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75fca62e6_0_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75fca62e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75fca62e6_0_2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Google Shape;115;g375fca62e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CANON LAW UPDATE</a:t>
            </a:r>
            <a:endParaRPr/>
          </a:p>
        </p:txBody>
      </p:sp>
      <p:sp>
        <p:nvSpPr>
          <p:cNvPr id="59" name="Google Shape;59;p13"/>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Marriage &amp; Annulments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 is authorized to assist at marriages?</a:t>
            </a:r>
            <a:endParaRPr/>
          </a:p>
        </p:txBody>
      </p:sp>
      <p:sp>
        <p:nvSpPr>
          <p:cNvPr id="126" name="Google Shape;126;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1800">
                <a:solidFill>
                  <a:srgbClr val="000000"/>
                </a:solidFill>
              </a:rPr>
              <a:t>Bishop in his diocese</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Vicar General in his diocese</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Episcopal Vicars in their vicariate</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Pastors/Parish administrators in their parish</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Parochial Vicars in their parish, unless assignment letter states otherwise</a:t>
            </a:r>
            <a:endParaRPr sz="1800">
              <a:solidFill>
                <a:srgbClr val="000000"/>
              </a:solidFill>
            </a:endParaRPr>
          </a:p>
        </p:txBody>
      </p:sp>
      <p:sp>
        <p:nvSpPr>
          <p:cNvPr id="127" name="Google Shape;127;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800">
                <a:solidFill>
                  <a:srgbClr val="000000"/>
                </a:solidFill>
              </a:rPr>
              <a:t>Other priests and deacons can be delegated by the local ordinary or pastor of the parish where the marriage is celebrated.</a:t>
            </a:r>
            <a:endParaRPr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10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Effect transition="in" filter="fade">
                                      <p:cBhvr>
                                        <p:cTn id="12" dur="1000"/>
                                        <p:tgtEl>
                                          <p:spTgt spid="1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2" end="2"/>
                                            </p:txEl>
                                          </p:spTgt>
                                        </p:tgtEl>
                                        <p:attrNameLst>
                                          <p:attrName>style.visibility</p:attrName>
                                        </p:attrNameLst>
                                      </p:cBhvr>
                                      <p:to>
                                        <p:strVal val="visible"/>
                                      </p:to>
                                    </p:set>
                                    <p:animEffect transition="in" filter="fade">
                                      <p:cBhvr>
                                        <p:cTn id="17" dur="1000"/>
                                        <p:tgtEl>
                                          <p:spTgt spid="1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xEl>
                                              <p:pRg st="3" end="3"/>
                                            </p:txEl>
                                          </p:spTgt>
                                        </p:tgtEl>
                                        <p:attrNameLst>
                                          <p:attrName>style.visibility</p:attrName>
                                        </p:attrNameLst>
                                      </p:cBhvr>
                                      <p:to>
                                        <p:strVal val="visible"/>
                                      </p:to>
                                    </p:set>
                                    <p:animEffect transition="in" filter="fade">
                                      <p:cBhvr>
                                        <p:cTn id="22" dur="1000"/>
                                        <p:tgtEl>
                                          <p:spTgt spid="1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4" end="4"/>
                                            </p:txEl>
                                          </p:spTgt>
                                        </p:tgtEl>
                                        <p:attrNameLst>
                                          <p:attrName>style.visibility</p:attrName>
                                        </p:attrNameLst>
                                      </p:cBhvr>
                                      <p:to>
                                        <p:strVal val="visible"/>
                                      </p:to>
                                    </p:set>
                                    <p:animEffect transition="in" filter="fade">
                                      <p:cBhvr>
                                        <p:cTn id="27" dur="1000"/>
                                        <p:tgtEl>
                                          <p:spTgt spid="1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fade">
                                      <p:cBhvr>
                                        <p:cTn id="32"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Within Mass or Without Mass?</a:t>
            </a:r>
            <a:endParaRPr/>
          </a:p>
        </p:txBody>
      </p:sp>
      <p:sp>
        <p:nvSpPr>
          <p:cNvPr id="133" name="Google Shape;133;p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1800">
                <a:solidFill>
                  <a:srgbClr val="000000"/>
                </a:solidFill>
              </a:rPr>
              <a:t>Between 2 Catholics</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Within Mass is recommended</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Mixed Marriage</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Without Mass is required</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Bishop can give permission for Within Mass</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Interfaith Marriage</a:t>
            </a:r>
            <a:endParaRPr sz="1800">
              <a:solidFill>
                <a:srgbClr val="000000"/>
              </a:solidFill>
            </a:endParaRPr>
          </a:p>
          <a:p>
            <a:pPr marL="914400" lvl="1" indent="-342900">
              <a:spcBef>
                <a:spcPts val="0"/>
              </a:spcBef>
              <a:spcAft>
                <a:spcPts val="0"/>
              </a:spcAft>
              <a:buClr>
                <a:srgbClr val="000000"/>
              </a:buClr>
              <a:buSzPts val="1800"/>
              <a:buChar char="○"/>
            </a:pPr>
            <a:r>
              <a:rPr lang="en" sz="1800">
                <a:solidFill>
                  <a:srgbClr val="000000"/>
                </a:solidFill>
              </a:rPr>
              <a:t>Order of Celebrating Marriage between a Catholic and a Catechumen or Non-Christian is required</a:t>
            </a:r>
            <a:endParaRPr sz="1800">
              <a:solidFill>
                <a:srgbClr val="000000"/>
              </a:solidFill>
            </a:endParaRPr>
          </a:p>
        </p:txBody>
      </p:sp>
      <p:sp>
        <p:nvSpPr>
          <p:cNvPr id="134" name="Google Shape;134;p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35" name="Google Shape;135;p23"/>
          <p:cNvPicPr preferRelativeResize="0"/>
          <p:nvPr/>
        </p:nvPicPr>
        <p:blipFill>
          <a:blip r:embed="rId3">
            <a:alphaModFix/>
          </a:blip>
          <a:stretch>
            <a:fillRect/>
          </a:stretch>
        </p:blipFill>
        <p:spPr>
          <a:xfrm>
            <a:off x="4311603" y="1211150"/>
            <a:ext cx="4671002" cy="31132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fade">
                                      <p:cBhvr>
                                        <p:cTn id="7" dur="1000"/>
                                        <p:tgtEl>
                                          <p:spTgt spid="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xEl>
                                              <p:pRg st="1" end="1"/>
                                            </p:txEl>
                                          </p:spTgt>
                                        </p:tgtEl>
                                        <p:attrNameLst>
                                          <p:attrName>style.visibility</p:attrName>
                                        </p:attrNameLst>
                                      </p:cBhvr>
                                      <p:to>
                                        <p:strVal val="visible"/>
                                      </p:to>
                                    </p:set>
                                    <p:animEffect transition="in" filter="fade">
                                      <p:cBhvr>
                                        <p:cTn id="12" dur="1000"/>
                                        <p:tgtEl>
                                          <p:spTgt spid="1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xEl>
                                              <p:pRg st="2" end="2"/>
                                            </p:txEl>
                                          </p:spTgt>
                                        </p:tgtEl>
                                        <p:attrNameLst>
                                          <p:attrName>style.visibility</p:attrName>
                                        </p:attrNameLst>
                                      </p:cBhvr>
                                      <p:to>
                                        <p:strVal val="visible"/>
                                      </p:to>
                                    </p:set>
                                    <p:animEffect transition="in" filter="fade">
                                      <p:cBhvr>
                                        <p:cTn id="17" dur="1000"/>
                                        <p:tgtEl>
                                          <p:spTgt spid="1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
                                            <p:txEl>
                                              <p:pRg st="3" end="3"/>
                                            </p:txEl>
                                          </p:spTgt>
                                        </p:tgtEl>
                                        <p:attrNameLst>
                                          <p:attrName>style.visibility</p:attrName>
                                        </p:attrNameLst>
                                      </p:cBhvr>
                                      <p:to>
                                        <p:strVal val="visible"/>
                                      </p:to>
                                    </p:set>
                                    <p:animEffect transition="in" filter="fade">
                                      <p:cBhvr>
                                        <p:cTn id="22" dur="1000"/>
                                        <p:tgtEl>
                                          <p:spTgt spid="1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
                                            <p:txEl>
                                              <p:pRg st="4" end="4"/>
                                            </p:txEl>
                                          </p:spTgt>
                                        </p:tgtEl>
                                        <p:attrNameLst>
                                          <p:attrName>style.visibility</p:attrName>
                                        </p:attrNameLst>
                                      </p:cBhvr>
                                      <p:to>
                                        <p:strVal val="visible"/>
                                      </p:to>
                                    </p:set>
                                    <p:animEffect transition="in" filter="fade">
                                      <p:cBhvr>
                                        <p:cTn id="27" dur="1000"/>
                                        <p:tgtEl>
                                          <p:spTgt spid="1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
                                            <p:txEl>
                                              <p:pRg st="5" end="5"/>
                                            </p:txEl>
                                          </p:spTgt>
                                        </p:tgtEl>
                                        <p:attrNameLst>
                                          <p:attrName>style.visibility</p:attrName>
                                        </p:attrNameLst>
                                      </p:cBhvr>
                                      <p:to>
                                        <p:strVal val="visible"/>
                                      </p:to>
                                    </p:set>
                                    <p:animEffect transition="in" filter="fade">
                                      <p:cBhvr>
                                        <p:cTn id="32" dur="1000"/>
                                        <p:tgtEl>
                                          <p:spTgt spid="1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
                                            <p:txEl>
                                              <p:pRg st="6" end="6"/>
                                            </p:txEl>
                                          </p:spTgt>
                                        </p:tgtEl>
                                        <p:attrNameLst>
                                          <p:attrName>style.visibility</p:attrName>
                                        </p:attrNameLst>
                                      </p:cBhvr>
                                      <p:to>
                                        <p:strVal val="visible"/>
                                      </p:to>
                                    </p:set>
                                    <p:animEffect transition="in" filter="fade">
                                      <p:cBhvr>
                                        <p:cTn id="37" dur="1000"/>
                                        <p:tgtEl>
                                          <p:spTgt spid="1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Where are marriages to be celebrated?</a:t>
            </a:r>
            <a:endParaRPr/>
          </a:p>
        </p:txBody>
      </p:sp>
      <p:sp>
        <p:nvSpPr>
          <p:cNvPr id="141" name="Google Shape;141;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dirty="0"/>
              <a:t> </a:t>
            </a:r>
            <a:endParaRPr dirty="0"/>
          </a:p>
        </p:txBody>
      </p:sp>
      <p:sp>
        <p:nvSpPr>
          <p:cNvPr id="142" name="Google Shape;142;p24"/>
          <p:cNvSpPr txBox="1">
            <a:spLocks noGrp="1"/>
          </p:cNvSpPr>
          <p:nvPr>
            <p:ph type="body" idx="2"/>
          </p:nvPr>
        </p:nvSpPr>
        <p:spPr>
          <a:xfrm>
            <a:off x="4311600" y="1152475"/>
            <a:ext cx="4520700" cy="376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dirty="0">
                <a:solidFill>
                  <a:srgbClr val="000000"/>
                </a:solidFill>
              </a:rPr>
              <a:t>Marriages are to be celebrated in the parish church of one of the Catholic parties.</a:t>
            </a:r>
            <a:endParaRPr sz="1800" dirty="0">
              <a:solidFill>
                <a:srgbClr val="000000"/>
              </a:solidFill>
            </a:endParaRPr>
          </a:p>
          <a:p>
            <a:pPr marL="457200" lvl="0" indent="-342900" rtl="0">
              <a:spcBef>
                <a:spcPts val="1600"/>
              </a:spcBef>
              <a:spcAft>
                <a:spcPts val="0"/>
              </a:spcAft>
              <a:buClr>
                <a:srgbClr val="000000"/>
              </a:buClr>
              <a:buSzPts val="1800"/>
              <a:buChar char="●"/>
            </a:pPr>
            <a:r>
              <a:rPr lang="en" sz="1800" dirty="0">
                <a:solidFill>
                  <a:srgbClr val="000000"/>
                </a:solidFill>
              </a:rPr>
              <a:t>Pastor can grant permission for marriage to take place in a secondary church or in another parish.</a:t>
            </a:r>
            <a:endParaRPr sz="1800" dirty="0">
              <a:solidFill>
                <a:srgbClr val="000000"/>
              </a:solidFill>
            </a:endParaRPr>
          </a:p>
          <a:p>
            <a:pPr marL="457200" lvl="0" indent="-342900">
              <a:spcBef>
                <a:spcPts val="0"/>
              </a:spcBef>
              <a:spcAft>
                <a:spcPts val="0"/>
              </a:spcAft>
              <a:buClr>
                <a:srgbClr val="000000"/>
              </a:buClr>
              <a:buSzPts val="1800"/>
              <a:buChar char="●"/>
            </a:pPr>
            <a:r>
              <a:rPr lang="en" sz="1800" dirty="0">
                <a:solidFill>
                  <a:srgbClr val="000000"/>
                </a:solidFill>
              </a:rPr>
              <a:t>Local Ordinary can grant permission for marriage to take place outside a Catholic church (e.g. Protestant church in a mixed marriage).</a:t>
            </a:r>
          </a:p>
          <a:p>
            <a:pPr lvl="1" indent="-342900">
              <a:spcBef>
                <a:spcPts val="0"/>
              </a:spcBef>
              <a:buClr>
                <a:srgbClr val="000000"/>
              </a:buClr>
              <a:buSzPts val="1800"/>
              <a:buChar char="●"/>
            </a:pPr>
            <a:r>
              <a:rPr lang="en" sz="1600" dirty="0">
                <a:solidFill>
                  <a:srgbClr val="000000"/>
                </a:solidFill>
              </a:rPr>
              <a:t>This permission is NOT granted for marriages celebrated according to canonical form</a:t>
            </a:r>
            <a:endParaRPr sz="1600" dirty="0">
              <a:solidFill>
                <a:srgbClr val="000000"/>
              </a:solidFill>
            </a:endParaRPr>
          </a:p>
        </p:txBody>
      </p:sp>
      <p:pic>
        <p:nvPicPr>
          <p:cNvPr id="143" name="Google Shape;143;p24"/>
          <p:cNvPicPr preferRelativeResize="0"/>
          <p:nvPr/>
        </p:nvPicPr>
        <p:blipFill>
          <a:blip r:embed="rId3">
            <a:alphaModFix/>
          </a:blip>
          <a:stretch>
            <a:fillRect/>
          </a:stretch>
        </p:blipFill>
        <p:spPr>
          <a:xfrm>
            <a:off x="773000" y="1519421"/>
            <a:ext cx="2746425" cy="28411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0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1000"/>
                                        <p:tgtEl>
                                          <p:spTgt spid="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
                                            <p:txEl>
                                              <p:pRg st="3" end="3"/>
                                            </p:txEl>
                                          </p:spTgt>
                                        </p:tgtEl>
                                        <p:attrNameLst>
                                          <p:attrName>style.visibility</p:attrName>
                                        </p:attrNameLst>
                                      </p:cBhvr>
                                      <p:to>
                                        <p:strVal val="visible"/>
                                      </p:to>
                                    </p:set>
                                    <p:animEffect transition="in" filter="fade">
                                      <p:cBhvr>
                                        <p:cTn id="22" dur="1000"/>
                                        <p:tgtEl>
                                          <p:spTgt spid="1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When can marriages be celebrated?</a:t>
            </a:r>
            <a:endParaRPr/>
          </a:p>
        </p:txBody>
      </p:sp>
      <p:sp>
        <p:nvSpPr>
          <p:cNvPr id="149" name="Google Shape;149;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800">
              <a:solidFill>
                <a:srgbClr val="000000"/>
              </a:solidFill>
            </a:endParaRPr>
          </a:p>
          <a:p>
            <a:pPr marL="0" lvl="0" indent="0">
              <a:spcBef>
                <a:spcPts val="1600"/>
              </a:spcBef>
              <a:spcAft>
                <a:spcPts val="0"/>
              </a:spcAft>
              <a:buNone/>
            </a:pPr>
            <a:r>
              <a:rPr lang="en" sz="1800">
                <a:solidFill>
                  <a:srgbClr val="000000"/>
                </a:solidFill>
              </a:rPr>
              <a:t>Marriages can be celebrated any day but Sunday, Good Friday, and Holy Saturday</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Bishop can grant permission for Sunday wedding</a:t>
            </a:r>
            <a:endParaRPr sz="1800">
              <a:solidFill>
                <a:srgbClr val="000000"/>
              </a:solidFill>
            </a:endParaRPr>
          </a:p>
        </p:txBody>
      </p:sp>
      <p:sp>
        <p:nvSpPr>
          <p:cNvPr id="150" name="Google Shape;150;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pic>
        <p:nvPicPr>
          <p:cNvPr id="151" name="Google Shape;151;p25"/>
          <p:cNvPicPr preferRelativeResize="0"/>
          <p:nvPr/>
        </p:nvPicPr>
        <p:blipFill>
          <a:blip r:embed="rId3">
            <a:alphaModFix/>
          </a:blip>
          <a:stretch>
            <a:fillRect/>
          </a:stretch>
        </p:blipFill>
        <p:spPr>
          <a:xfrm>
            <a:off x="5458527" y="1469575"/>
            <a:ext cx="2747649" cy="2963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10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fade">
                                      <p:cBhvr>
                                        <p:cTn id="12" dur="10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Effect transition="in" filter="fade">
                                      <p:cBhvr>
                                        <p:cTn id="17" dur="1000"/>
                                        <p:tgtEl>
                                          <p:spTgt spid="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a:t>
            </a:r>
            <a:endParaRPr/>
          </a:p>
        </p:txBody>
      </p:sp>
      <p:sp>
        <p:nvSpPr>
          <p:cNvPr id="157" name="Google Shape;157;p26"/>
          <p:cNvSpPr txBox="1">
            <a:spLocks noGrp="1"/>
          </p:cNvSpPr>
          <p:nvPr>
            <p:ph type="body" idx="1"/>
          </p:nvPr>
        </p:nvSpPr>
        <p:spPr>
          <a:xfrm>
            <a:off x="311700" y="654475"/>
            <a:ext cx="3999900" cy="3914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3000" b="1"/>
          </a:p>
          <a:p>
            <a:pPr marL="0" lvl="0" indent="0">
              <a:spcBef>
                <a:spcPts val="1600"/>
              </a:spcBef>
              <a:spcAft>
                <a:spcPts val="0"/>
              </a:spcAft>
              <a:buNone/>
            </a:pPr>
            <a:r>
              <a:rPr lang="en" sz="3000" b="1">
                <a:solidFill>
                  <a:srgbClr val="000000"/>
                </a:solidFill>
              </a:rPr>
              <a:t>PART TWO:</a:t>
            </a:r>
            <a:endParaRPr sz="3000" b="1">
              <a:solidFill>
                <a:srgbClr val="000000"/>
              </a:solidFill>
            </a:endParaRPr>
          </a:p>
          <a:p>
            <a:pPr marL="0" lvl="0" indent="0">
              <a:spcBef>
                <a:spcPts val="1600"/>
              </a:spcBef>
              <a:spcAft>
                <a:spcPts val="0"/>
              </a:spcAft>
              <a:buNone/>
            </a:pPr>
            <a:r>
              <a:rPr lang="en" sz="3000" b="1">
                <a:solidFill>
                  <a:srgbClr val="000000"/>
                </a:solidFill>
              </a:rPr>
              <a:t>Annulments</a:t>
            </a:r>
            <a:endParaRPr sz="3000" b="1">
              <a:solidFill>
                <a:srgbClr val="000000"/>
              </a:solidFill>
            </a:endParaRPr>
          </a:p>
          <a:p>
            <a:pPr marL="0" lvl="0" indent="0">
              <a:spcBef>
                <a:spcPts val="1600"/>
              </a:spcBef>
              <a:spcAft>
                <a:spcPts val="1600"/>
              </a:spcAft>
              <a:buNone/>
            </a:pPr>
            <a:endParaRPr/>
          </a:p>
        </p:txBody>
      </p:sp>
      <p:sp>
        <p:nvSpPr>
          <p:cNvPr id="158" name="Google Shape;158;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59" name="Google Shape;159;p26"/>
          <p:cNvPicPr preferRelativeResize="0"/>
          <p:nvPr/>
        </p:nvPicPr>
        <p:blipFill>
          <a:blip r:embed="rId3">
            <a:alphaModFix/>
          </a:blip>
          <a:stretch>
            <a:fillRect/>
          </a:stretch>
        </p:blipFill>
        <p:spPr>
          <a:xfrm>
            <a:off x="3445050" y="772350"/>
            <a:ext cx="5334851" cy="3555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 needs an annulment?</a:t>
            </a:r>
            <a:endParaRPr/>
          </a:p>
        </p:txBody>
      </p:sp>
      <p:sp>
        <p:nvSpPr>
          <p:cNvPr id="165" name="Google Shape;165;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66" name="Google Shape;166;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1800">
                <a:solidFill>
                  <a:srgbClr val="000000"/>
                </a:solidFill>
              </a:rPr>
              <a:t>ANYONE seeking to marry in the Church who is bound by a prior marriage and whose ex-spouse is still alive</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ANYONE seeking to celebrate the sacraments of initiation who is in an apparently invalid marriage due to prior bond</a:t>
            </a:r>
            <a:endParaRPr sz="1800">
              <a:solidFill>
                <a:srgbClr val="000000"/>
              </a:solidFill>
            </a:endParaRPr>
          </a:p>
        </p:txBody>
      </p:sp>
      <p:pic>
        <p:nvPicPr>
          <p:cNvPr id="167" name="Google Shape;167;p27"/>
          <p:cNvPicPr preferRelativeResize="0"/>
          <p:nvPr/>
        </p:nvPicPr>
        <p:blipFill>
          <a:blip r:embed="rId3">
            <a:alphaModFix/>
          </a:blip>
          <a:stretch>
            <a:fillRect/>
          </a:stretch>
        </p:blipFill>
        <p:spPr>
          <a:xfrm>
            <a:off x="389813" y="1223925"/>
            <a:ext cx="3843674" cy="2570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10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fade">
                                      <p:cBhvr>
                                        <p:cTn id="12" dur="1000"/>
                                        <p:tgtEl>
                                          <p:spTgt spid="1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an annulment?</a:t>
            </a:r>
            <a:endParaRPr/>
          </a:p>
        </p:txBody>
      </p:sp>
      <p:sp>
        <p:nvSpPr>
          <p:cNvPr id="173" name="Google Shape;173;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An annulment is a declaration by an authorized tribunal that a marriage is legally null, without legal effect, in the Church.</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The parties are therefore not bound by that marriage</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They are free to enter a new marriage or validate an existing civil marriage in the Church</a:t>
            </a:r>
            <a:endParaRPr sz="1800">
              <a:solidFill>
                <a:srgbClr val="000000"/>
              </a:solidFill>
            </a:endParaRPr>
          </a:p>
        </p:txBody>
      </p:sp>
      <p:sp>
        <p:nvSpPr>
          <p:cNvPr id="174" name="Google Shape;174;p28"/>
          <p:cNvSpPr txBox="1">
            <a:spLocks noGrp="1"/>
          </p:cNvSpPr>
          <p:nvPr>
            <p:ph type="body" idx="2"/>
          </p:nvPr>
        </p:nvSpPr>
        <p:spPr>
          <a:xfrm>
            <a:off x="4832400" y="106842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An annulment does NOT:</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Assert that a marriage never happened</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Have any effects in civil law</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Have any effects on the legitimacy of children</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Make any judgment about a person’s moral or religious quality</a:t>
            </a:r>
            <a:endParaRPr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1000"/>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1" end="1"/>
                                            </p:txEl>
                                          </p:spTgt>
                                        </p:tgtEl>
                                        <p:attrNameLst>
                                          <p:attrName>style.visibility</p:attrName>
                                        </p:attrNameLst>
                                      </p:cBhvr>
                                      <p:to>
                                        <p:strVal val="visible"/>
                                      </p:to>
                                    </p:set>
                                    <p:animEffect transition="in" filter="fade">
                                      <p:cBhvr>
                                        <p:cTn id="12" dur="1000"/>
                                        <p:tgtEl>
                                          <p:spTgt spid="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xEl>
                                              <p:pRg st="2" end="2"/>
                                            </p:txEl>
                                          </p:spTgt>
                                        </p:tgtEl>
                                        <p:attrNameLst>
                                          <p:attrName>style.visibility</p:attrName>
                                        </p:attrNameLst>
                                      </p:cBhvr>
                                      <p:to>
                                        <p:strVal val="visible"/>
                                      </p:to>
                                    </p:set>
                                    <p:animEffect transition="in" filter="fade">
                                      <p:cBhvr>
                                        <p:cTn id="17" dur="1000"/>
                                        <p:tgtEl>
                                          <p:spTgt spid="1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0" end="0"/>
                                            </p:txEl>
                                          </p:spTgt>
                                        </p:tgtEl>
                                        <p:attrNameLst>
                                          <p:attrName>style.visibility</p:attrName>
                                        </p:attrNameLst>
                                      </p:cBhvr>
                                      <p:to>
                                        <p:strVal val="visible"/>
                                      </p:to>
                                    </p:set>
                                    <p:animEffect transition="in" filter="fade">
                                      <p:cBhvr>
                                        <p:cTn id="22" dur="1000"/>
                                        <p:tgtEl>
                                          <p:spTgt spid="17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1" end="1"/>
                                            </p:txEl>
                                          </p:spTgt>
                                        </p:tgtEl>
                                        <p:attrNameLst>
                                          <p:attrName>style.visibility</p:attrName>
                                        </p:attrNameLst>
                                      </p:cBhvr>
                                      <p:to>
                                        <p:strVal val="visible"/>
                                      </p:to>
                                    </p:set>
                                    <p:animEffect transition="in" filter="fade">
                                      <p:cBhvr>
                                        <p:cTn id="27" dur="1000"/>
                                        <p:tgtEl>
                                          <p:spTgt spid="17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xEl>
                                              <p:pRg st="2" end="2"/>
                                            </p:txEl>
                                          </p:spTgt>
                                        </p:tgtEl>
                                        <p:attrNameLst>
                                          <p:attrName>style.visibility</p:attrName>
                                        </p:attrNameLst>
                                      </p:cBhvr>
                                      <p:to>
                                        <p:strVal val="visible"/>
                                      </p:to>
                                    </p:set>
                                    <p:animEffect transition="in" filter="fade">
                                      <p:cBhvr>
                                        <p:cTn id="32" dur="1000"/>
                                        <p:tgtEl>
                                          <p:spTgt spid="17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4">
                                            <p:txEl>
                                              <p:pRg st="3" end="3"/>
                                            </p:txEl>
                                          </p:spTgt>
                                        </p:tgtEl>
                                        <p:attrNameLst>
                                          <p:attrName>style.visibility</p:attrName>
                                        </p:attrNameLst>
                                      </p:cBhvr>
                                      <p:to>
                                        <p:strVal val="visible"/>
                                      </p:to>
                                    </p:set>
                                    <p:animEffect transition="in" filter="fade">
                                      <p:cBhvr>
                                        <p:cTn id="37" dur="1000"/>
                                        <p:tgtEl>
                                          <p:spTgt spid="17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4">
                                            <p:txEl>
                                              <p:pRg st="4" end="4"/>
                                            </p:txEl>
                                          </p:spTgt>
                                        </p:tgtEl>
                                        <p:attrNameLst>
                                          <p:attrName>style.visibility</p:attrName>
                                        </p:attrNameLst>
                                      </p:cBhvr>
                                      <p:to>
                                        <p:strVal val="visible"/>
                                      </p:to>
                                    </p:set>
                                    <p:animEffect transition="in" filter="fade">
                                      <p:cBhvr>
                                        <p:cTn id="42" dur="1000"/>
                                        <p:tgtEl>
                                          <p:spTgt spid="1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Where can a person apply for an annulment?</a:t>
            </a:r>
            <a:endParaRPr/>
          </a:p>
        </p:txBody>
      </p:sp>
      <p:sp>
        <p:nvSpPr>
          <p:cNvPr id="180" name="Google Shape;18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1800">
                <a:solidFill>
                  <a:srgbClr val="000000"/>
                </a:solidFill>
              </a:rPr>
              <a:t>A person can apply, or petition, for an annulment at any authorized, or competent, tribunal</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Tribunal is competent if:</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Either party lives in that diocese, permanently or temporarily</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Marriage took place in that diocese</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Most witnesses live in that diocese </a:t>
            </a:r>
            <a:endParaRPr sz="1800">
              <a:solidFill>
                <a:srgbClr val="000000"/>
              </a:solidFill>
            </a:endParaRPr>
          </a:p>
        </p:txBody>
      </p:sp>
      <p:sp>
        <p:nvSpPr>
          <p:cNvPr id="181" name="Google Shape;18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pic>
        <p:nvPicPr>
          <p:cNvPr id="182" name="Google Shape;182;p29"/>
          <p:cNvPicPr preferRelativeResize="0"/>
          <p:nvPr/>
        </p:nvPicPr>
        <p:blipFill>
          <a:blip r:embed="rId3"/>
          <a:srcRect/>
          <a:stretch/>
        </p:blipFill>
        <p:spPr>
          <a:xfrm>
            <a:off x="4473250" y="1572511"/>
            <a:ext cx="4429102" cy="25763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Effect transition="in" filter="fade">
                                      <p:cBhvr>
                                        <p:cTn id="7" dur="1000"/>
                                        <p:tgtEl>
                                          <p:spTgt spid="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xEl>
                                              <p:pRg st="1" end="1"/>
                                            </p:txEl>
                                          </p:spTgt>
                                        </p:tgtEl>
                                        <p:attrNameLst>
                                          <p:attrName>style.visibility</p:attrName>
                                        </p:attrNameLst>
                                      </p:cBhvr>
                                      <p:to>
                                        <p:strVal val="visible"/>
                                      </p:to>
                                    </p:set>
                                    <p:animEffect transition="in" filter="fade">
                                      <p:cBhvr>
                                        <p:cTn id="12" dur="1000"/>
                                        <p:tgtEl>
                                          <p:spTgt spid="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xEl>
                                              <p:pRg st="2" end="2"/>
                                            </p:txEl>
                                          </p:spTgt>
                                        </p:tgtEl>
                                        <p:attrNameLst>
                                          <p:attrName>style.visibility</p:attrName>
                                        </p:attrNameLst>
                                      </p:cBhvr>
                                      <p:to>
                                        <p:strVal val="visible"/>
                                      </p:to>
                                    </p:set>
                                    <p:animEffect transition="in" filter="fade">
                                      <p:cBhvr>
                                        <p:cTn id="17" dur="1000"/>
                                        <p:tgtEl>
                                          <p:spTgt spid="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
                                            <p:txEl>
                                              <p:pRg st="3" end="3"/>
                                            </p:txEl>
                                          </p:spTgt>
                                        </p:tgtEl>
                                        <p:attrNameLst>
                                          <p:attrName>style.visibility</p:attrName>
                                        </p:attrNameLst>
                                      </p:cBhvr>
                                      <p:to>
                                        <p:strVal val="visible"/>
                                      </p:to>
                                    </p:set>
                                    <p:animEffect transition="in" filter="fade">
                                      <p:cBhvr>
                                        <p:cTn id="22" dur="1000"/>
                                        <p:tgtEl>
                                          <p:spTgt spid="1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
                                            <p:txEl>
                                              <p:pRg st="4" end="4"/>
                                            </p:txEl>
                                          </p:spTgt>
                                        </p:tgtEl>
                                        <p:attrNameLst>
                                          <p:attrName>style.visibility</p:attrName>
                                        </p:attrNameLst>
                                      </p:cBhvr>
                                      <p:to>
                                        <p:strVal val="visible"/>
                                      </p:to>
                                    </p:set>
                                    <p:animEffect transition="in" filter="fade">
                                      <p:cBhvr>
                                        <p:cTn id="27" dur="1000"/>
                                        <p:tgtEl>
                                          <p:spTgt spid="1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When can a person apply for an annulment?</a:t>
            </a:r>
            <a:endParaRPr/>
          </a:p>
        </p:txBody>
      </p:sp>
      <p:sp>
        <p:nvSpPr>
          <p:cNvPr id="188" name="Google Shape;188;p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000000"/>
                </a:solidFill>
              </a:rPr>
              <a:t>A person can petition for an annulment when:</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It is established that conjugal life cannot be restored (after civil divorce)</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There is a need to determine the person’s marital status in the Church </a:t>
            </a:r>
            <a:endParaRPr sz="1800">
              <a:solidFill>
                <a:srgbClr val="000000"/>
              </a:solidFill>
            </a:endParaRPr>
          </a:p>
        </p:txBody>
      </p:sp>
      <p:sp>
        <p:nvSpPr>
          <p:cNvPr id="189" name="Google Shape;189;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Effect transition="in" filter="fade">
                                      <p:cBhvr>
                                        <p:cTn id="7" dur="1000"/>
                                        <p:tgtEl>
                                          <p:spTgt spid="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xEl>
                                              <p:pRg st="1" end="1"/>
                                            </p:txEl>
                                          </p:spTgt>
                                        </p:tgtEl>
                                        <p:attrNameLst>
                                          <p:attrName>style.visibility</p:attrName>
                                        </p:attrNameLst>
                                      </p:cBhvr>
                                      <p:to>
                                        <p:strVal val="visible"/>
                                      </p:to>
                                    </p:set>
                                    <p:animEffect transition="in" filter="fade">
                                      <p:cBhvr>
                                        <p:cTn id="12" dur="1000"/>
                                        <p:tgtEl>
                                          <p:spTgt spid="1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8">
                                            <p:txEl>
                                              <p:pRg st="2" end="2"/>
                                            </p:txEl>
                                          </p:spTgt>
                                        </p:tgtEl>
                                        <p:attrNameLst>
                                          <p:attrName>style.visibility</p:attrName>
                                        </p:attrNameLst>
                                      </p:cBhvr>
                                      <p:to>
                                        <p:strVal val="visible"/>
                                      </p:to>
                                    </p:set>
                                    <p:animEffect transition="in" filter="fade">
                                      <p:cBhvr>
                                        <p:cTn id="17" dur="1000"/>
                                        <p:tgtEl>
                                          <p:spTgt spid="1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does a person apply for an annulment?</a:t>
            </a:r>
            <a:endParaRPr/>
          </a:p>
        </p:txBody>
      </p:sp>
      <p:sp>
        <p:nvSpPr>
          <p:cNvPr id="195" name="Google Shape;195;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sp>
        <p:nvSpPr>
          <p:cNvPr id="196" name="Google Shape;196;p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Persons seeking an annulment must submit a completed petition, together with the required documents, to a competent tribunal</a:t>
            </a:r>
            <a:endParaRPr sz="1800">
              <a:solidFill>
                <a:srgbClr val="000000"/>
              </a:solidFill>
            </a:endParaRPr>
          </a:p>
          <a:p>
            <a:pPr marL="457200" lvl="0" indent="-342900">
              <a:spcBef>
                <a:spcPts val="1600"/>
              </a:spcBef>
              <a:spcAft>
                <a:spcPts val="0"/>
              </a:spcAft>
              <a:buClr>
                <a:srgbClr val="000000"/>
              </a:buClr>
              <a:buSzPts val="1800"/>
              <a:buChar char="●"/>
            </a:pPr>
            <a:r>
              <a:rPr lang="en" sz="1800">
                <a:solidFill>
                  <a:srgbClr val="000000"/>
                </a:solidFill>
              </a:rPr>
              <a:t>Priest, deacon, or trained lay minister should complete the petition with the person and serve as notary</a:t>
            </a:r>
            <a:endParaRPr sz="1800">
              <a:solidFill>
                <a:srgbClr val="000000"/>
              </a:solidFill>
            </a:endParaRPr>
          </a:p>
        </p:txBody>
      </p:sp>
      <p:pic>
        <p:nvPicPr>
          <p:cNvPr id="197" name="Google Shape;197;p31"/>
          <p:cNvPicPr preferRelativeResize="0"/>
          <p:nvPr/>
        </p:nvPicPr>
        <p:blipFill>
          <a:blip r:embed="rId3">
            <a:alphaModFix/>
          </a:blip>
          <a:stretch>
            <a:fillRect/>
          </a:stretch>
        </p:blipFill>
        <p:spPr>
          <a:xfrm>
            <a:off x="601150" y="1253375"/>
            <a:ext cx="3421000" cy="2865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p:cTn id="7" dur="10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Effect transition="in" filter="fade">
                                      <p:cBhvr>
                                        <p:cTn id="12" dur="1000"/>
                                        <p:tgtEl>
                                          <p:spTgt spid="1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a:t>
            </a:r>
            <a:endParaRPr/>
          </a:p>
        </p:txBody>
      </p:sp>
      <p:sp>
        <p:nvSpPr>
          <p:cNvPr id="65" name="Google Shape;65;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b="1">
                <a:solidFill>
                  <a:srgbClr val="000000"/>
                </a:solidFill>
              </a:rPr>
              <a:t>PART ONE:</a:t>
            </a:r>
            <a:endParaRPr sz="3000" b="1">
              <a:solidFill>
                <a:srgbClr val="000000"/>
              </a:solidFill>
            </a:endParaRPr>
          </a:p>
          <a:p>
            <a:pPr marL="0" lvl="0" indent="0">
              <a:spcBef>
                <a:spcPts val="1600"/>
              </a:spcBef>
              <a:spcAft>
                <a:spcPts val="0"/>
              </a:spcAft>
              <a:buNone/>
            </a:pPr>
            <a:r>
              <a:rPr lang="en" sz="3000" b="1">
                <a:solidFill>
                  <a:srgbClr val="000000"/>
                </a:solidFill>
              </a:rPr>
              <a:t>The Canon Law of Marriage</a:t>
            </a:r>
            <a:endParaRPr sz="3000" b="1">
              <a:solidFill>
                <a:srgbClr val="000000"/>
              </a:solidFill>
            </a:endParaRPr>
          </a:p>
          <a:p>
            <a:pPr marL="0" lvl="0" indent="0">
              <a:spcBef>
                <a:spcPts val="1600"/>
              </a:spcBef>
              <a:spcAft>
                <a:spcPts val="1600"/>
              </a:spcAft>
              <a:buNone/>
            </a:pPr>
            <a:endParaRPr sz="1800">
              <a:solidFill>
                <a:srgbClr val="000000"/>
              </a:solidFill>
            </a:endParaRPr>
          </a:p>
        </p:txBody>
      </p:sp>
      <p:sp>
        <p:nvSpPr>
          <p:cNvPr id="66" name="Google Shape;66;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pic>
        <p:nvPicPr>
          <p:cNvPr id="67" name="Google Shape;67;p14"/>
          <p:cNvPicPr preferRelativeResize="0"/>
          <p:nvPr/>
        </p:nvPicPr>
        <p:blipFill>
          <a:blip r:embed="rId3">
            <a:alphaModFix/>
          </a:blip>
          <a:stretch>
            <a:fillRect/>
          </a:stretch>
        </p:blipFill>
        <p:spPr>
          <a:xfrm>
            <a:off x="5058729" y="0"/>
            <a:ext cx="3547242" cy="51435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Which petition?</a:t>
            </a:r>
            <a:endParaRPr/>
          </a:p>
        </p:txBody>
      </p:sp>
      <p:sp>
        <p:nvSpPr>
          <p:cNvPr id="203" name="Google Shape;203;p3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Use Lack of Canonical Form petition when:</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At least one of the parties was Catholic at the time of the wedding</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The wedding took place outside of the Catholic Church</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With no dispensation from form</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And marriage was never validated or sanated after the wedding</a:t>
            </a:r>
            <a:endParaRPr sz="1800">
              <a:solidFill>
                <a:srgbClr val="000000"/>
              </a:solidFill>
            </a:endParaRPr>
          </a:p>
        </p:txBody>
      </p:sp>
      <p:sp>
        <p:nvSpPr>
          <p:cNvPr id="204" name="Google Shape;204;p3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800">
                <a:solidFill>
                  <a:srgbClr val="000000"/>
                </a:solidFill>
              </a:rPr>
              <a:t>Use the petition for a Formal Case for ALL other situations.</a:t>
            </a:r>
            <a:endParaRPr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Effect transition="in" filter="fade">
                                      <p:cBhvr>
                                        <p:cTn id="7" dur="1000"/>
                                        <p:tgtEl>
                                          <p:spTgt spid="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xEl>
                                              <p:pRg st="1" end="1"/>
                                            </p:txEl>
                                          </p:spTgt>
                                        </p:tgtEl>
                                        <p:attrNameLst>
                                          <p:attrName>style.visibility</p:attrName>
                                        </p:attrNameLst>
                                      </p:cBhvr>
                                      <p:to>
                                        <p:strVal val="visible"/>
                                      </p:to>
                                    </p:set>
                                    <p:animEffect transition="in" filter="fade">
                                      <p:cBhvr>
                                        <p:cTn id="12" dur="1000"/>
                                        <p:tgtEl>
                                          <p:spTgt spid="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
                                            <p:txEl>
                                              <p:pRg st="2" end="2"/>
                                            </p:txEl>
                                          </p:spTgt>
                                        </p:tgtEl>
                                        <p:attrNameLst>
                                          <p:attrName>style.visibility</p:attrName>
                                        </p:attrNameLst>
                                      </p:cBhvr>
                                      <p:to>
                                        <p:strVal val="visible"/>
                                      </p:to>
                                    </p:set>
                                    <p:animEffect transition="in" filter="fade">
                                      <p:cBhvr>
                                        <p:cTn id="17" dur="1000"/>
                                        <p:tgtEl>
                                          <p:spTgt spid="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3">
                                            <p:txEl>
                                              <p:pRg st="3" end="3"/>
                                            </p:txEl>
                                          </p:spTgt>
                                        </p:tgtEl>
                                        <p:attrNameLst>
                                          <p:attrName>style.visibility</p:attrName>
                                        </p:attrNameLst>
                                      </p:cBhvr>
                                      <p:to>
                                        <p:strVal val="visible"/>
                                      </p:to>
                                    </p:set>
                                    <p:animEffect transition="in" filter="fade">
                                      <p:cBhvr>
                                        <p:cTn id="22" dur="1000"/>
                                        <p:tgtEl>
                                          <p:spTgt spid="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
                                            <p:txEl>
                                              <p:pRg st="4" end="4"/>
                                            </p:txEl>
                                          </p:spTgt>
                                        </p:tgtEl>
                                        <p:attrNameLst>
                                          <p:attrName>style.visibility</p:attrName>
                                        </p:attrNameLst>
                                      </p:cBhvr>
                                      <p:to>
                                        <p:strVal val="visible"/>
                                      </p:to>
                                    </p:set>
                                    <p:animEffect transition="in" filter="fade">
                                      <p:cBhvr>
                                        <p:cTn id="27" dur="1000"/>
                                        <p:tgtEl>
                                          <p:spTgt spid="2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
                                        </p:tgtEl>
                                        <p:attrNameLst>
                                          <p:attrName>style.visibility</p:attrName>
                                        </p:attrNameLst>
                                      </p:cBhvr>
                                      <p:to>
                                        <p:strVal val="visible"/>
                                      </p:to>
                                    </p:set>
                                    <p:animEffect transition="in" filter="fade">
                                      <p:cBhvr>
                                        <p:cTn id="32"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is the annulment process?</a:t>
            </a:r>
            <a:endParaRPr/>
          </a:p>
        </p:txBody>
      </p:sp>
      <p:sp>
        <p:nvSpPr>
          <p:cNvPr id="210" name="Google Shape;210;p33"/>
          <p:cNvSpPr txBox="1">
            <a:spLocks noGrp="1"/>
          </p:cNvSpPr>
          <p:nvPr>
            <p:ph type="body" idx="1"/>
          </p:nvPr>
        </p:nvSpPr>
        <p:spPr>
          <a:xfrm>
            <a:off x="311700" y="1152475"/>
            <a:ext cx="3999900" cy="3665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000000"/>
                </a:solidFill>
              </a:rPr>
              <a:t>The determination of the nullity of a marriage is an act of legal judgment, so the process is a judicial process, or trial</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Nullity must be proven by Petitioner</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By means of various documents (the acts of the case)</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Declarations of the parties</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Testimony of witnesses</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Other documents (e.g. psychological records)</a:t>
            </a:r>
            <a:endParaRPr sz="1800">
              <a:solidFill>
                <a:srgbClr val="000000"/>
              </a:solidFill>
            </a:endParaRPr>
          </a:p>
        </p:txBody>
      </p:sp>
      <p:sp>
        <p:nvSpPr>
          <p:cNvPr id="211" name="Google Shape;211;p3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000000"/>
                </a:solidFill>
              </a:rPr>
              <a:t>The standard of proof is moral certitude of the nullity of the marriage</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Beyond a reasonable doubt</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Based purely on the acts of the case</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Weighed according to rules of evidence</a:t>
            </a:r>
            <a:endParaRPr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Effect transition="in" filter="fade">
                                      <p:cBhvr>
                                        <p:cTn id="7" dur="1000"/>
                                        <p:tgtEl>
                                          <p:spTgt spid="2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xEl>
                                              <p:pRg st="1" end="1"/>
                                            </p:txEl>
                                          </p:spTgt>
                                        </p:tgtEl>
                                        <p:attrNameLst>
                                          <p:attrName>style.visibility</p:attrName>
                                        </p:attrNameLst>
                                      </p:cBhvr>
                                      <p:to>
                                        <p:strVal val="visible"/>
                                      </p:to>
                                    </p:set>
                                    <p:animEffect transition="in" filter="fade">
                                      <p:cBhvr>
                                        <p:cTn id="12" dur="1000"/>
                                        <p:tgtEl>
                                          <p:spTgt spid="2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
                                            <p:txEl>
                                              <p:pRg st="2" end="2"/>
                                            </p:txEl>
                                          </p:spTgt>
                                        </p:tgtEl>
                                        <p:attrNameLst>
                                          <p:attrName>style.visibility</p:attrName>
                                        </p:attrNameLst>
                                      </p:cBhvr>
                                      <p:to>
                                        <p:strVal val="visible"/>
                                      </p:to>
                                    </p:set>
                                    <p:animEffect transition="in" filter="fade">
                                      <p:cBhvr>
                                        <p:cTn id="17" dur="1000"/>
                                        <p:tgtEl>
                                          <p:spTgt spid="2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0">
                                            <p:txEl>
                                              <p:pRg st="3" end="3"/>
                                            </p:txEl>
                                          </p:spTgt>
                                        </p:tgtEl>
                                        <p:attrNameLst>
                                          <p:attrName>style.visibility</p:attrName>
                                        </p:attrNameLst>
                                      </p:cBhvr>
                                      <p:to>
                                        <p:strVal val="visible"/>
                                      </p:to>
                                    </p:set>
                                    <p:animEffect transition="in" filter="fade">
                                      <p:cBhvr>
                                        <p:cTn id="22" dur="1000"/>
                                        <p:tgtEl>
                                          <p:spTgt spid="2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
                                            <p:txEl>
                                              <p:pRg st="4" end="4"/>
                                            </p:txEl>
                                          </p:spTgt>
                                        </p:tgtEl>
                                        <p:attrNameLst>
                                          <p:attrName>style.visibility</p:attrName>
                                        </p:attrNameLst>
                                      </p:cBhvr>
                                      <p:to>
                                        <p:strVal val="visible"/>
                                      </p:to>
                                    </p:set>
                                    <p:animEffect transition="in" filter="fade">
                                      <p:cBhvr>
                                        <p:cTn id="27" dur="1000"/>
                                        <p:tgtEl>
                                          <p:spTgt spid="2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0">
                                            <p:txEl>
                                              <p:pRg st="5" end="5"/>
                                            </p:txEl>
                                          </p:spTgt>
                                        </p:tgtEl>
                                        <p:attrNameLst>
                                          <p:attrName>style.visibility</p:attrName>
                                        </p:attrNameLst>
                                      </p:cBhvr>
                                      <p:to>
                                        <p:strVal val="visible"/>
                                      </p:to>
                                    </p:set>
                                    <p:animEffect transition="in" filter="fade">
                                      <p:cBhvr>
                                        <p:cTn id="32" dur="1000"/>
                                        <p:tgtEl>
                                          <p:spTgt spid="2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1">
                                            <p:txEl>
                                              <p:pRg st="0" end="0"/>
                                            </p:txEl>
                                          </p:spTgt>
                                        </p:tgtEl>
                                        <p:attrNameLst>
                                          <p:attrName>style.visibility</p:attrName>
                                        </p:attrNameLst>
                                      </p:cBhvr>
                                      <p:to>
                                        <p:strVal val="visible"/>
                                      </p:to>
                                    </p:set>
                                    <p:animEffect transition="in" filter="fade">
                                      <p:cBhvr>
                                        <p:cTn id="37" dur="1000"/>
                                        <p:tgtEl>
                                          <p:spTgt spid="2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1">
                                            <p:txEl>
                                              <p:pRg st="1" end="1"/>
                                            </p:txEl>
                                          </p:spTgt>
                                        </p:tgtEl>
                                        <p:attrNameLst>
                                          <p:attrName>style.visibility</p:attrName>
                                        </p:attrNameLst>
                                      </p:cBhvr>
                                      <p:to>
                                        <p:strVal val="visible"/>
                                      </p:to>
                                    </p:set>
                                    <p:animEffect transition="in" filter="fade">
                                      <p:cBhvr>
                                        <p:cTn id="42" dur="1000"/>
                                        <p:tgtEl>
                                          <p:spTgt spid="2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1">
                                            <p:txEl>
                                              <p:pRg st="2" end="2"/>
                                            </p:txEl>
                                          </p:spTgt>
                                        </p:tgtEl>
                                        <p:attrNameLst>
                                          <p:attrName>style.visibility</p:attrName>
                                        </p:attrNameLst>
                                      </p:cBhvr>
                                      <p:to>
                                        <p:strVal val="visible"/>
                                      </p:to>
                                    </p:set>
                                    <p:animEffect transition="in" filter="fade">
                                      <p:cBhvr>
                                        <p:cTn id="47" dur="1000"/>
                                        <p:tgtEl>
                                          <p:spTgt spid="2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1">
                                            <p:txEl>
                                              <p:pRg st="3" end="3"/>
                                            </p:txEl>
                                          </p:spTgt>
                                        </p:tgtEl>
                                        <p:attrNameLst>
                                          <p:attrName>style.visibility</p:attrName>
                                        </p:attrNameLst>
                                      </p:cBhvr>
                                      <p:to>
                                        <p:strVal val="visible"/>
                                      </p:to>
                                    </p:set>
                                    <p:animEffect transition="in" filter="fade">
                                      <p:cBhvr>
                                        <p:cTn id="52" dur="1000"/>
                                        <p:tgtEl>
                                          <p:spTgt spid="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makes a marriage null?</a:t>
            </a:r>
            <a:endParaRPr/>
          </a:p>
        </p:txBody>
      </p:sp>
      <p:sp>
        <p:nvSpPr>
          <p:cNvPr id="217" name="Google Shape;217;p34"/>
          <p:cNvSpPr txBox="1">
            <a:spLocks noGrp="1"/>
          </p:cNvSpPr>
          <p:nvPr>
            <p:ph type="body" idx="1"/>
          </p:nvPr>
        </p:nvSpPr>
        <p:spPr>
          <a:xfrm>
            <a:off x="311700" y="1068425"/>
            <a:ext cx="4350000" cy="3786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A marriage is null if something essential to entering the legally binding contract of marriage was missing when the contract was “signed” - the exchange of vows/consent</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Fatal flaw in:</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Parties (impediments)</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Formalities (canonical form)</a:t>
            </a:r>
            <a:endParaRPr sz="1800">
              <a:solidFill>
                <a:srgbClr val="000000"/>
              </a:solidFill>
            </a:endParaRPr>
          </a:p>
          <a:p>
            <a:pPr marL="1371600" lvl="2" indent="-342900" rtl="0">
              <a:spcBef>
                <a:spcPts val="0"/>
              </a:spcBef>
              <a:spcAft>
                <a:spcPts val="0"/>
              </a:spcAft>
              <a:buClr>
                <a:srgbClr val="000000"/>
              </a:buClr>
              <a:buSzPts val="1800"/>
              <a:buChar char="■"/>
            </a:pPr>
            <a:r>
              <a:rPr lang="en" sz="1800">
                <a:solidFill>
                  <a:srgbClr val="000000"/>
                </a:solidFill>
              </a:rPr>
              <a:t>Only applies to Catholics</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Consent</a:t>
            </a:r>
            <a:endParaRPr sz="1800">
              <a:solidFill>
                <a:srgbClr val="000000"/>
              </a:solidFill>
            </a:endParaRPr>
          </a:p>
          <a:p>
            <a:pPr marL="1371600" lvl="2" indent="-342900" rtl="0">
              <a:spcBef>
                <a:spcPts val="0"/>
              </a:spcBef>
              <a:spcAft>
                <a:spcPts val="0"/>
              </a:spcAft>
              <a:buClr>
                <a:srgbClr val="000000"/>
              </a:buClr>
              <a:buSzPts val="1800"/>
              <a:buChar char="■"/>
            </a:pPr>
            <a:r>
              <a:rPr lang="en" sz="1800">
                <a:solidFill>
                  <a:srgbClr val="000000"/>
                </a:solidFill>
              </a:rPr>
              <a:t>Object</a:t>
            </a:r>
            <a:endParaRPr sz="1800">
              <a:solidFill>
                <a:srgbClr val="000000"/>
              </a:solidFill>
            </a:endParaRPr>
          </a:p>
          <a:p>
            <a:pPr marL="1371600" lvl="2" indent="-342900">
              <a:spcBef>
                <a:spcPts val="0"/>
              </a:spcBef>
              <a:spcAft>
                <a:spcPts val="0"/>
              </a:spcAft>
              <a:buClr>
                <a:srgbClr val="000000"/>
              </a:buClr>
              <a:buSzPts val="1800"/>
              <a:buChar char="■"/>
            </a:pPr>
            <a:r>
              <a:rPr lang="en" sz="1800">
                <a:solidFill>
                  <a:srgbClr val="000000"/>
                </a:solidFill>
              </a:rPr>
              <a:t>Act</a:t>
            </a:r>
            <a:endParaRPr sz="1800">
              <a:solidFill>
                <a:srgbClr val="000000"/>
              </a:solidFill>
            </a:endParaRPr>
          </a:p>
        </p:txBody>
      </p:sp>
      <p:sp>
        <p:nvSpPr>
          <p:cNvPr id="218" name="Google Shape;218;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19" name="Google Shape;219;p34"/>
          <p:cNvPicPr preferRelativeResize="0"/>
          <p:nvPr/>
        </p:nvPicPr>
        <p:blipFill>
          <a:blip r:embed="rId3">
            <a:alphaModFix/>
          </a:blip>
          <a:stretch>
            <a:fillRect/>
          </a:stretch>
        </p:blipFill>
        <p:spPr>
          <a:xfrm>
            <a:off x="4832400" y="1262225"/>
            <a:ext cx="3999898" cy="26640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1000"/>
                                        <p:tgtEl>
                                          <p:spTgt spid="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
                                            <p:txEl>
                                              <p:pRg st="1" end="1"/>
                                            </p:txEl>
                                          </p:spTgt>
                                        </p:tgtEl>
                                        <p:attrNameLst>
                                          <p:attrName>style.visibility</p:attrName>
                                        </p:attrNameLst>
                                      </p:cBhvr>
                                      <p:to>
                                        <p:strVal val="visible"/>
                                      </p:to>
                                    </p:set>
                                    <p:animEffect transition="in" filter="fade">
                                      <p:cBhvr>
                                        <p:cTn id="12" dur="1000"/>
                                        <p:tgtEl>
                                          <p:spTgt spid="2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
                                            <p:txEl>
                                              <p:pRg st="2" end="2"/>
                                            </p:txEl>
                                          </p:spTgt>
                                        </p:tgtEl>
                                        <p:attrNameLst>
                                          <p:attrName>style.visibility</p:attrName>
                                        </p:attrNameLst>
                                      </p:cBhvr>
                                      <p:to>
                                        <p:strVal val="visible"/>
                                      </p:to>
                                    </p:set>
                                    <p:animEffect transition="in" filter="fade">
                                      <p:cBhvr>
                                        <p:cTn id="17" dur="1000"/>
                                        <p:tgtEl>
                                          <p:spTgt spid="2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
                                            <p:txEl>
                                              <p:pRg st="3" end="3"/>
                                            </p:txEl>
                                          </p:spTgt>
                                        </p:tgtEl>
                                        <p:attrNameLst>
                                          <p:attrName>style.visibility</p:attrName>
                                        </p:attrNameLst>
                                      </p:cBhvr>
                                      <p:to>
                                        <p:strVal val="visible"/>
                                      </p:to>
                                    </p:set>
                                    <p:animEffect transition="in" filter="fade">
                                      <p:cBhvr>
                                        <p:cTn id="22" dur="1000"/>
                                        <p:tgtEl>
                                          <p:spTgt spid="2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7">
                                            <p:txEl>
                                              <p:pRg st="4" end="4"/>
                                            </p:txEl>
                                          </p:spTgt>
                                        </p:tgtEl>
                                        <p:attrNameLst>
                                          <p:attrName>style.visibility</p:attrName>
                                        </p:attrNameLst>
                                      </p:cBhvr>
                                      <p:to>
                                        <p:strVal val="visible"/>
                                      </p:to>
                                    </p:set>
                                    <p:animEffect transition="in" filter="fade">
                                      <p:cBhvr>
                                        <p:cTn id="27" dur="1000"/>
                                        <p:tgtEl>
                                          <p:spTgt spid="2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7">
                                            <p:txEl>
                                              <p:pRg st="5" end="5"/>
                                            </p:txEl>
                                          </p:spTgt>
                                        </p:tgtEl>
                                        <p:attrNameLst>
                                          <p:attrName>style.visibility</p:attrName>
                                        </p:attrNameLst>
                                      </p:cBhvr>
                                      <p:to>
                                        <p:strVal val="visible"/>
                                      </p:to>
                                    </p:set>
                                    <p:animEffect transition="in" filter="fade">
                                      <p:cBhvr>
                                        <p:cTn id="32" dur="1000"/>
                                        <p:tgtEl>
                                          <p:spTgt spid="2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7">
                                            <p:txEl>
                                              <p:pRg st="6" end="6"/>
                                            </p:txEl>
                                          </p:spTgt>
                                        </p:tgtEl>
                                        <p:attrNameLst>
                                          <p:attrName>style.visibility</p:attrName>
                                        </p:attrNameLst>
                                      </p:cBhvr>
                                      <p:to>
                                        <p:strVal val="visible"/>
                                      </p:to>
                                    </p:set>
                                    <p:animEffect transition="in" filter="fade">
                                      <p:cBhvr>
                                        <p:cTn id="37" dur="1000"/>
                                        <p:tgtEl>
                                          <p:spTgt spid="2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7">
                                            <p:txEl>
                                              <p:pRg st="7" end="7"/>
                                            </p:txEl>
                                          </p:spTgt>
                                        </p:tgtEl>
                                        <p:attrNameLst>
                                          <p:attrName>style.visibility</p:attrName>
                                        </p:attrNameLst>
                                      </p:cBhvr>
                                      <p:to>
                                        <p:strVal val="visible"/>
                                      </p:to>
                                    </p:set>
                                    <p:animEffect transition="in" filter="fade">
                                      <p:cBhvr>
                                        <p:cTn id="42" dur="1000"/>
                                        <p:tgtEl>
                                          <p:spTgt spid="2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Grounds for nullity</a:t>
            </a:r>
            <a:endParaRPr/>
          </a:p>
        </p:txBody>
      </p:sp>
      <p:sp>
        <p:nvSpPr>
          <p:cNvPr id="225" name="Google Shape;225;p35"/>
          <p:cNvSpPr txBox="1">
            <a:spLocks noGrp="1"/>
          </p:cNvSpPr>
          <p:nvPr>
            <p:ph type="body" idx="1"/>
          </p:nvPr>
        </p:nvSpPr>
        <p:spPr>
          <a:xfrm>
            <a:off x="311700" y="1152350"/>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r>
              <a:rPr lang="en" sz="1600">
                <a:solidFill>
                  <a:schemeClr val="dk2"/>
                </a:solidFill>
              </a:rPr>
              <a:t>Flaw in the act of consent</a:t>
            </a:r>
            <a:endParaRPr sz="1600">
              <a:solidFill>
                <a:schemeClr val="dk2"/>
              </a:solidFill>
            </a:endParaRPr>
          </a:p>
          <a:p>
            <a:pPr marL="457200" lvl="0" indent="-330200" rtl="0">
              <a:spcBef>
                <a:spcPts val="1600"/>
              </a:spcBef>
              <a:spcAft>
                <a:spcPts val="0"/>
              </a:spcAft>
              <a:buClr>
                <a:schemeClr val="dk2"/>
              </a:buClr>
              <a:buSzPts val="1600"/>
              <a:buChar char="●"/>
            </a:pPr>
            <a:r>
              <a:rPr lang="en" sz="1600">
                <a:solidFill>
                  <a:schemeClr val="dk2"/>
                </a:solidFill>
              </a:rPr>
              <a:t>Grave defect of discretion of judgment</a:t>
            </a:r>
            <a:endParaRPr sz="1600">
              <a:solidFill>
                <a:schemeClr val="dk2"/>
              </a:solidFill>
            </a:endParaRPr>
          </a:p>
          <a:p>
            <a:pPr marL="914400" lvl="1" indent="-330200" rtl="0">
              <a:spcBef>
                <a:spcPts val="0"/>
              </a:spcBef>
              <a:spcAft>
                <a:spcPts val="0"/>
              </a:spcAft>
              <a:buClr>
                <a:schemeClr val="dk2"/>
              </a:buClr>
              <a:buSzPts val="1600"/>
              <a:buChar char="○"/>
            </a:pPr>
            <a:r>
              <a:rPr lang="en" sz="1600">
                <a:solidFill>
                  <a:schemeClr val="dk2"/>
                </a:solidFill>
              </a:rPr>
              <a:t>Psychological inability to evaluate and freely choose marriage (e.g. personality disorder)</a:t>
            </a:r>
            <a:endParaRPr sz="1600">
              <a:solidFill>
                <a:schemeClr val="dk2"/>
              </a:solidFill>
            </a:endParaRPr>
          </a:p>
          <a:p>
            <a:pPr marL="457200" lvl="0" indent="-330200" rtl="0">
              <a:spcBef>
                <a:spcPts val="0"/>
              </a:spcBef>
              <a:spcAft>
                <a:spcPts val="0"/>
              </a:spcAft>
              <a:buClr>
                <a:schemeClr val="dk2"/>
              </a:buClr>
              <a:buSzPts val="1600"/>
              <a:buChar char="●"/>
            </a:pPr>
            <a:r>
              <a:rPr lang="en" sz="1600">
                <a:solidFill>
                  <a:schemeClr val="dk2"/>
                </a:solidFill>
              </a:rPr>
              <a:t>Incapacity to fulfill obligations of marriage</a:t>
            </a:r>
            <a:endParaRPr sz="1600">
              <a:solidFill>
                <a:schemeClr val="dk2"/>
              </a:solidFill>
            </a:endParaRPr>
          </a:p>
          <a:p>
            <a:pPr marL="914400" lvl="1" indent="-330200" rtl="0">
              <a:spcBef>
                <a:spcPts val="0"/>
              </a:spcBef>
              <a:spcAft>
                <a:spcPts val="0"/>
              </a:spcAft>
              <a:buClr>
                <a:schemeClr val="dk2"/>
              </a:buClr>
              <a:buSzPts val="1600"/>
              <a:buChar char="○"/>
            </a:pPr>
            <a:r>
              <a:rPr lang="en" sz="1600">
                <a:solidFill>
                  <a:schemeClr val="dk2"/>
                </a:solidFill>
              </a:rPr>
              <a:t>Can evaluate and choose marriage, but can’t meet its demands (e.g. drug addiction)</a:t>
            </a:r>
            <a:endParaRPr sz="1600">
              <a:solidFill>
                <a:srgbClr val="000000"/>
              </a:solidFill>
            </a:endParaRPr>
          </a:p>
        </p:txBody>
      </p:sp>
      <p:sp>
        <p:nvSpPr>
          <p:cNvPr id="226" name="Google Shape;226;p35"/>
          <p:cNvSpPr txBox="1">
            <a:spLocks noGrp="1"/>
          </p:cNvSpPr>
          <p:nvPr>
            <p:ph type="body" idx="2"/>
          </p:nvPr>
        </p:nvSpPr>
        <p:spPr>
          <a:xfrm>
            <a:off x="4832400" y="566150"/>
            <a:ext cx="3999900" cy="400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a:solidFill>
                  <a:schemeClr val="dk2"/>
                </a:solidFill>
              </a:rPr>
              <a:t>Flaw in the object of consent</a:t>
            </a:r>
          </a:p>
          <a:p>
            <a:pPr marL="0" lvl="0" indent="0" rtl="0">
              <a:spcBef>
                <a:spcPts val="0"/>
              </a:spcBef>
              <a:spcAft>
                <a:spcPts val="0"/>
              </a:spcAft>
              <a:buNone/>
            </a:pPr>
            <a:endParaRPr sz="1800" dirty="0">
              <a:solidFill>
                <a:schemeClr val="dk2"/>
              </a:solidFill>
            </a:endParaRPr>
          </a:p>
          <a:p>
            <a:pPr marL="457200" lvl="0" indent="-342900" rtl="0">
              <a:spcBef>
                <a:spcPts val="0"/>
              </a:spcBef>
              <a:spcAft>
                <a:spcPts val="0"/>
              </a:spcAft>
              <a:buClr>
                <a:schemeClr val="dk2"/>
              </a:buClr>
              <a:buSzPts val="1800"/>
              <a:buChar char="●"/>
            </a:pPr>
            <a:r>
              <a:rPr lang="en" sz="1800" dirty="0">
                <a:solidFill>
                  <a:schemeClr val="dk2"/>
                </a:solidFill>
              </a:rPr>
              <a:t>Simulation</a:t>
            </a:r>
            <a:endParaRPr sz="1800" dirty="0">
              <a:solidFill>
                <a:schemeClr val="dk2"/>
              </a:solidFill>
            </a:endParaRPr>
          </a:p>
          <a:p>
            <a:pPr marL="914400" lvl="1" indent="-342900" rtl="0">
              <a:spcBef>
                <a:spcPts val="0"/>
              </a:spcBef>
              <a:spcAft>
                <a:spcPts val="0"/>
              </a:spcAft>
              <a:buClr>
                <a:schemeClr val="dk2"/>
              </a:buClr>
              <a:buSzPts val="1800"/>
              <a:buChar char="○"/>
            </a:pPr>
            <a:r>
              <a:rPr lang="en" sz="1800" dirty="0">
                <a:solidFill>
                  <a:schemeClr val="dk2"/>
                </a:solidFill>
              </a:rPr>
              <a:t>Total (exclude marriage itself)</a:t>
            </a:r>
            <a:endParaRPr sz="1800" dirty="0">
              <a:solidFill>
                <a:schemeClr val="dk2"/>
              </a:solidFill>
            </a:endParaRPr>
          </a:p>
          <a:p>
            <a:pPr marL="914400" lvl="1" indent="-342900" rtl="0">
              <a:spcBef>
                <a:spcPts val="0"/>
              </a:spcBef>
              <a:spcAft>
                <a:spcPts val="0"/>
              </a:spcAft>
              <a:buClr>
                <a:schemeClr val="dk2"/>
              </a:buClr>
              <a:buSzPts val="1800"/>
              <a:buChar char="○"/>
            </a:pPr>
            <a:r>
              <a:rPr lang="en" sz="1800" dirty="0">
                <a:solidFill>
                  <a:schemeClr val="dk2"/>
                </a:solidFill>
              </a:rPr>
              <a:t>Partial (exclude required intention)</a:t>
            </a:r>
            <a:endParaRPr sz="1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fade">
                                      <p:cBhvr>
                                        <p:cTn id="7" dur="1000"/>
                                        <p:tgtEl>
                                          <p:spTgt spid="2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xEl>
                                              <p:pRg st="1" end="1"/>
                                            </p:txEl>
                                          </p:spTgt>
                                        </p:tgtEl>
                                        <p:attrNameLst>
                                          <p:attrName>style.visibility</p:attrName>
                                        </p:attrNameLst>
                                      </p:cBhvr>
                                      <p:to>
                                        <p:strVal val="visible"/>
                                      </p:to>
                                    </p:set>
                                    <p:animEffect transition="in" filter="fade">
                                      <p:cBhvr>
                                        <p:cTn id="12" dur="1000"/>
                                        <p:tgtEl>
                                          <p:spTgt spid="2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
                                            <p:txEl>
                                              <p:pRg st="2" end="2"/>
                                            </p:txEl>
                                          </p:spTgt>
                                        </p:tgtEl>
                                        <p:attrNameLst>
                                          <p:attrName>style.visibility</p:attrName>
                                        </p:attrNameLst>
                                      </p:cBhvr>
                                      <p:to>
                                        <p:strVal val="visible"/>
                                      </p:to>
                                    </p:set>
                                    <p:animEffect transition="in" filter="fade">
                                      <p:cBhvr>
                                        <p:cTn id="17" dur="1000"/>
                                        <p:tgtEl>
                                          <p:spTgt spid="2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
                                            <p:txEl>
                                              <p:pRg st="3" end="3"/>
                                            </p:txEl>
                                          </p:spTgt>
                                        </p:tgtEl>
                                        <p:attrNameLst>
                                          <p:attrName>style.visibility</p:attrName>
                                        </p:attrNameLst>
                                      </p:cBhvr>
                                      <p:to>
                                        <p:strVal val="visible"/>
                                      </p:to>
                                    </p:set>
                                    <p:animEffect transition="in" filter="fade">
                                      <p:cBhvr>
                                        <p:cTn id="22" dur="1000"/>
                                        <p:tgtEl>
                                          <p:spTgt spid="2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
                                            <p:txEl>
                                              <p:pRg st="4" end="4"/>
                                            </p:txEl>
                                          </p:spTgt>
                                        </p:tgtEl>
                                        <p:attrNameLst>
                                          <p:attrName>style.visibility</p:attrName>
                                        </p:attrNameLst>
                                      </p:cBhvr>
                                      <p:to>
                                        <p:strVal val="visible"/>
                                      </p:to>
                                    </p:set>
                                    <p:animEffect transition="in" filter="fade">
                                      <p:cBhvr>
                                        <p:cTn id="27" dur="1000"/>
                                        <p:tgtEl>
                                          <p:spTgt spid="2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6">
                                            <p:txEl>
                                              <p:pRg st="0" end="0"/>
                                            </p:txEl>
                                          </p:spTgt>
                                        </p:tgtEl>
                                        <p:attrNameLst>
                                          <p:attrName>style.visibility</p:attrName>
                                        </p:attrNameLst>
                                      </p:cBhvr>
                                      <p:to>
                                        <p:strVal val="visible"/>
                                      </p:to>
                                    </p:set>
                                    <p:animEffect transition="in" filter="fade">
                                      <p:cBhvr>
                                        <p:cTn id="32" dur="1000"/>
                                        <p:tgtEl>
                                          <p:spTgt spid="22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6">
                                            <p:txEl>
                                              <p:pRg st="2" end="2"/>
                                            </p:txEl>
                                          </p:spTgt>
                                        </p:tgtEl>
                                        <p:attrNameLst>
                                          <p:attrName>style.visibility</p:attrName>
                                        </p:attrNameLst>
                                      </p:cBhvr>
                                      <p:to>
                                        <p:strVal val="visible"/>
                                      </p:to>
                                    </p:set>
                                    <p:animEffect transition="in" filter="fade">
                                      <p:cBhvr>
                                        <p:cTn id="37" dur="1000"/>
                                        <p:tgtEl>
                                          <p:spTgt spid="22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6">
                                            <p:txEl>
                                              <p:pRg st="3" end="3"/>
                                            </p:txEl>
                                          </p:spTgt>
                                        </p:tgtEl>
                                        <p:attrNameLst>
                                          <p:attrName>style.visibility</p:attrName>
                                        </p:attrNameLst>
                                      </p:cBhvr>
                                      <p:to>
                                        <p:strVal val="visible"/>
                                      </p:to>
                                    </p:set>
                                    <p:animEffect transition="in" filter="fade">
                                      <p:cBhvr>
                                        <p:cTn id="42" dur="1000"/>
                                        <p:tgtEl>
                                          <p:spTgt spid="22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6">
                                            <p:txEl>
                                              <p:pRg st="4" end="4"/>
                                            </p:txEl>
                                          </p:spTgt>
                                        </p:tgtEl>
                                        <p:attrNameLst>
                                          <p:attrName>style.visibility</p:attrName>
                                        </p:attrNameLst>
                                      </p:cBhvr>
                                      <p:to>
                                        <p:strVal val="visible"/>
                                      </p:to>
                                    </p:set>
                                    <p:animEffect transition="in" filter="fade">
                                      <p:cBhvr>
                                        <p:cTn id="47" dur="1000"/>
                                        <p:tgtEl>
                                          <p:spTgt spid="2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do I know a marriage has been declared null?</a:t>
            </a:r>
            <a:endParaRPr/>
          </a:p>
        </p:txBody>
      </p:sp>
      <p:sp>
        <p:nvSpPr>
          <p:cNvPr id="232" name="Google Shape;232;p3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sp>
        <p:nvSpPr>
          <p:cNvPr id="233" name="Google Shape;233;p36"/>
          <p:cNvSpPr txBox="1">
            <a:spLocks noGrp="1"/>
          </p:cNvSpPr>
          <p:nvPr>
            <p:ph type="body" idx="2"/>
          </p:nvPr>
        </p:nvSpPr>
        <p:spPr>
          <a:xfrm>
            <a:off x="4577350" y="1152475"/>
            <a:ext cx="42549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1800">
                <a:solidFill>
                  <a:srgbClr val="000000"/>
                </a:solidFill>
              </a:rPr>
              <a:t>An Affirmative decision means that the marriage has been declared null</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If no appeal is made within 15 days after an Affirmative decision is made known to the parties, it takes effect</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Final letter provides proof of freedom to marry</a:t>
            </a:r>
            <a:endParaRPr sz="1800">
              <a:solidFill>
                <a:srgbClr val="000000"/>
              </a:solidFill>
            </a:endParaRPr>
          </a:p>
          <a:p>
            <a:pPr marL="914400" lvl="1" indent="-342900">
              <a:spcBef>
                <a:spcPts val="0"/>
              </a:spcBef>
              <a:spcAft>
                <a:spcPts val="0"/>
              </a:spcAft>
              <a:buClr>
                <a:srgbClr val="000000"/>
              </a:buClr>
              <a:buSzPts val="1800"/>
              <a:buChar char="○"/>
            </a:pPr>
            <a:r>
              <a:rPr lang="en" sz="1800">
                <a:solidFill>
                  <a:srgbClr val="000000"/>
                </a:solidFill>
              </a:rPr>
              <a:t>Include copy of that letter in marriage file if person seeks to marry</a:t>
            </a:r>
            <a:endParaRPr sz="1800">
              <a:solidFill>
                <a:srgbClr val="000000"/>
              </a:solidFill>
            </a:endParaRPr>
          </a:p>
        </p:txBody>
      </p:sp>
      <p:pic>
        <p:nvPicPr>
          <p:cNvPr id="234" name="Google Shape;234;p36"/>
          <p:cNvPicPr preferRelativeResize="0"/>
          <p:nvPr/>
        </p:nvPicPr>
        <p:blipFill>
          <a:blip r:embed="rId3">
            <a:alphaModFix/>
          </a:blip>
          <a:stretch>
            <a:fillRect/>
          </a:stretch>
        </p:blipFill>
        <p:spPr>
          <a:xfrm>
            <a:off x="203450" y="1721525"/>
            <a:ext cx="4193225" cy="31449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animEffect transition="in" filter="fade">
                                      <p:cBhvr>
                                        <p:cTn id="7" dur="1000"/>
                                        <p:tgtEl>
                                          <p:spTgt spid="2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xEl>
                                              <p:pRg st="1" end="1"/>
                                            </p:txEl>
                                          </p:spTgt>
                                        </p:tgtEl>
                                        <p:attrNameLst>
                                          <p:attrName>style.visibility</p:attrName>
                                        </p:attrNameLst>
                                      </p:cBhvr>
                                      <p:to>
                                        <p:strVal val="visible"/>
                                      </p:to>
                                    </p:set>
                                    <p:animEffect transition="in" filter="fade">
                                      <p:cBhvr>
                                        <p:cTn id="12" dur="1000"/>
                                        <p:tgtEl>
                                          <p:spTgt spid="2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3">
                                            <p:txEl>
                                              <p:pRg st="2" end="2"/>
                                            </p:txEl>
                                          </p:spTgt>
                                        </p:tgtEl>
                                        <p:attrNameLst>
                                          <p:attrName>style.visibility</p:attrName>
                                        </p:attrNameLst>
                                      </p:cBhvr>
                                      <p:to>
                                        <p:strVal val="visible"/>
                                      </p:to>
                                    </p:set>
                                    <p:animEffect transition="in" filter="fade">
                                      <p:cBhvr>
                                        <p:cTn id="17" dur="1000"/>
                                        <p:tgtEl>
                                          <p:spTgt spid="2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3">
                                            <p:txEl>
                                              <p:pRg st="3" end="3"/>
                                            </p:txEl>
                                          </p:spTgt>
                                        </p:tgtEl>
                                        <p:attrNameLst>
                                          <p:attrName>style.visibility</p:attrName>
                                        </p:attrNameLst>
                                      </p:cBhvr>
                                      <p:to>
                                        <p:strVal val="visible"/>
                                      </p:to>
                                    </p:set>
                                    <p:animEffect transition="in" filter="fade">
                                      <p:cBhvr>
                                        <p:cTn id="22" dur="1000"/>
                                        <p:tgtEl>
                                          <p:spTgt spid="2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 can marry in the Church?</a:t>
            </a:r>
            <a:endParaRPr/>
          </a:p>
        </p:txBody>
      </p:sp>
      <p:sp>
        <p:nvSpPr>
          <p:cNvPr id="73" name="Google Shape;73;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800">
                <a:solidFill>
                  <a:srgbClr val="000000"/>
                </a:solidFill>
              </a:rPr>
              <a:t> </a:t>
            </a:r>
            <a:endParaRPr sz="1800">
              <a:solidFill>
                <a:srgbClr val="000000"/>
              </a:solidFill>
            </a:endParaRPr>
          </a:p>
        </p:txBody>
      </p:sp>
      <p:sp>
        <p:nvSpPr>
          <p:cNvPr id="74" name="Google Shape;74;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2"/>
              </a:buClr>
              <a:buSzPts val="1100"/>
              <a:buFont typeface="Arial"/>
              <a:buNone/>
            </a:pPr>
            <a:r>
              <a:rPr lang="en" sz="1800">
                <a:solidFill>
                  <a:schemeClr val="dk2"/>
                </a:solidFill>
              </a:rPr>
              <a:t>One man and one woman, at least one of whom is a baptized Latin Catholic, who:</a:t>
            </a:r>
            <a:endParaRPr sz="1800">
              <a:solidFill>
                <a:schemeClr val="dk2"/>
              </a:solidFill>
            </a:endParaRPr>
          </a:p>
          <a:p>
            <a:pPr marL="457200" lvl="0" indent="-342900" rtl="0">
              <a:spcBef>
                <a:spcPts val="1600"/>
              </a:spcBef>
              <a:spcAft>
                <a:spcPts val="0"/>
              </a:spcAft>
              <a:buClr>
                <a:schemeClr val="dk2"/>
              </a:buClr>
              <a:buSzPts val="1800"/>
              <a:buChar char="●"/>
            </a:pPr>
            <a:r>
              <a:rPr lang="en" sz="1800">
                <a:solidFill>
                  <a:schemeClr val="dk2"/>
                </a:solidFill>
              </a:rPr>
              <a:t>Are properly disposed</a:t>
            </a:r>
            <a:endParaRPr sz="1800">
              <a:solidFill>
                <a:schemeClr val="dk2"/>
              </a:solidFill>
            </a:endParaRPr>
          </a:p>
          <a:p>
            <a:pPr marL="914400" lvl="1" indent="-342900" rtl="0">
              <a:spcBef>
                <a:spcPts val="0"/>
              </a:spcBef>
              <a:spcAft>
                <a:spcPts val="0"/>
              </a:spcAft>
              <a:buClr>
                <a:schemeClr val="dk2"/>
              </a:buClr>
              <a:buSzPts val="1800"/>
              <a:buChar char="○"/>
            </a:pPr>
            <a:r>
              <a:rPr lang="en" sz="1800">
                <a:solidFill>
                  <a:schemeClr val="dk2"/>
                </a:solidFill>
              </a:rPr>
              <a:t>Have fulfilled required preparation</a:t>
            </a:r>
            <a:endParaRPr sz="1800">
              <a:solidFill>
                <a:schemeClr val="dk2"/>
              </a:solidFill>
            </a:endParaRPr>
          </a:p>
          <a:p>
            <a:pPr marL="914400" lvl="1" indent="-342900" rtl="0">
              <a:spcBef>
                <a:spcPts val="0"/>
              </a:spcBef>
              <a:spcAft>
                <a:spcPts val="0"/>
              </a:spcAft>
              <a:buClr>
                <a:schemeClr val="dk2"/>
              </a:buClr>
              <a:buSzPts val="1800"/>
              <a:buChar char="○"/>
            </a:pPr>
            <a:r>
              <a:rPr lang="en" sz="1800">
                <a:solidFill>
                  <a:schemeClr val="dk2"/>
                </a:solidFill>
              </a:rPr>
              <a:t>Are free from impediments</a:t>
            </a:r>
            <a:endParaRPr sz="1800">
              <a:solidFill>
                <a:schemeClr val="dk2"/>
              </a:solidFill>
            </a:endParaRPr>
          </a:p>
          <a:p>
            <a:pPr marL="457200" lvl="0" indent="-342900" rtl="0">
              <a:spcBef>
                <a:spcPts val="0"/>
              </a:spcBef>
              <a:spcAft>
                <a:spcPts val="0"/>
              </a:spcAft>
              <a:buClr>
                <a:schemeClr val="dk2"/>
              </a:buClr>
              <a:buSzPts val="1800"/>
              <a:buChar char="●"/>
            </a:pPr>
            <a:r>
              <a:rPr lang="en" sz="1800">
                <a:solidFill>
                  <a:schemeClr val="dk2"/>
                </a:solidFill>
              </a:rPr>
              <a:t>Have the required intentions</a:t>
            </a:r>
            <a:endParaRPr sz="1800">
              <a:solidFill>
                <a:schemeClr val="dk2"/>
              </a:solidFill>
            </a:endParaRPr>
          </a:p>
          <a:p>
            <a:pPr marL="0" lvl="0" indent="0">
              <a:spcBef>
                <a:spcPts val="1600"/>
              </a:spcBef>
              <a:spcAft>
                <a:spcPts val="1600"/>
              </a:spcAft>
              <a:buNone/>
            </a:pPr>
            <a:endParaRPr/>
          </a:p>
        </p:txBody>
      </p:sp>
      <p:pic>
        <p:nvPicPr>
          <p:cNvPr id="75" name="Google Shape;75;p15"/>
          <p:cNvPicPr preferRelativeResize="0"/>
          <p:nvPr/>
        </p:nvPicPr>
        <p:blipFill>
          <a:blip r:embed="rId3">
            <a:alphaModFix/>
          </a:blip>
          <a:stretch>
            <a:fillRect/>
          </a:stretch>
        </p:blipFill>
        <p:spPr>
          <a:xfrm>
            <a:off x="650050" y="1352675"/>
            <a:ext cx="2916251" cy="3216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10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xEl>
                                              <p:pRg st="1" end="1"/>
                                            </p:txEl>
                                          </p:spTgt>
                                        </p:tgtEl>
                                        <p:attrNameLst>
                                          <p:attrName>style.visibility</p:attrName>
                                        </p:attrNameLst>
                                      </p:cBhvr>
                                      <p:to>
                                        <p:strVal val="visible"/>
                                      </p:to>
                                    </p:set>
                                    <p:animEffect transition="in" filter="fade">
                                      <p:cBhvr>
                                        <p:cTn id="12" dur="1000"/>
                                        <p:tgtEl>
                                          <p:spTgt spid="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xEl>
                                              <p:pRg st="2" end="2"/>
                                            </p:txEl>
                                          </p:spTgt>
                                        </p:tgtEl>
                                        <p:attrNameLst>
                                          <p:attrName>style.visibility</p:attrName>
                                        </p:attrNameLst>
                                      </p:cBhvr>
                                      <p:to>
                                        <p:strVal val="visible"/>
                                      </p:to>
                                    </p:set>
                                    <p:animEffect transition="in" filter="fade">
                                      <p:cBhvr>
                                        <p:cTn id="17" dur="1000"/>
                                        <p:tgtEl>
                                          <p:spTgt spid="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
                                            <p:txEl>
                                              <p:pRg st="3" end="3"/>
                                            </p:txEl>
                                          </p:spTgt>
                                        </p:tgtEl>
                                        <p:attrNameLst>
                                          <p:attrName>style.visibility</p:attrName>
                                        </p:attrNameLst>
                                      </p:cBhvr>
                                      <p:to>
                                        <p:strVal val="visible"/>
                                      </p:to>
                                    </p:set>
                                    <p:animEffect transition="in" filter="fade">
                                      <p:cBhvr>
                                        <p:cTn id="22" dur="1000"/>
                                        <p:tgtEl>
                                          <p:spTgt spid="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
                                            <p:txEl>
                                              <p:pRg st="4" end="4"/>
                                            </p:txEl>
                                          </p:spTgt>
                                        </p:tgtEl>
                                        <p:attrNameLst>
                                          <p:attrName>style.visibility</p:attrName>
                                        </p:attrNameLst>
                                      </p:cBhvr>
                                      <p:to>
                                        <p:strVal val="visible"/>
                                      </p:to>
                                    </p:set>
                                    <p:animEffect transition="in" filter="fade">
                                      <p:cBhvr>
                                        <p:cTn id="27" dur="1000"/>
                                        <p:tgtEl>
                                          <p:spTgt spid="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
                                            <p:txEl>
                                              <p:pRg st="5" end="5"/>
                                            </p:txEl>
                                          </p:spTgt>
                                        </p:tgtEl>
                                        <p:attrNameLst>
                                          <p:attrName>style.visibility</p:attrName>
                                        </p:attrNameLst>
                                      </p:cBhvr>
                                      <p:to>
                                        <p:strVal val="visible"/>
                                      </p:to>
                                    </p:set>
                                    <p:animEffect transition="in" filter="fade">
                                      <p:cBhvr>
                                        <p:cTn id="32" dur="1000"/>
                                        <p:tgtEl>
                                          <p:spTgt spid="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Proper Disposition: Preparation</a:t>
            </a:r>
            <a:endParaRPr/>
          </a:p>
        </p:txBody>
      </p:sp>
      <p:sp>
        <p:nvSpPr>
          <p:cNvPr id="81" name="Google Shape;81;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Required Preparation in the Diocese of Erie</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Pre-Marital inventory</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DO NOT set wedding date until sure of parties’ freedom to marry!</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Formation Process (Pre-Cana, Engagement Encounter, Nova)</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FOCCUS</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Pastoral meetings, beginning 6 months prior to wedding </a:t>
            </a:r>
            <a:endParaRPr sz="1800">
              <a:solidFill>
                <a:srgbClr val="000000"/>
              </a:solidFill>
            </a:endParaRPr>
          </a:p>
        </p:txBody>
      </p:sp>
      <p:sp>
        <p:nvSpPr>
          <p:cNvPr id="82" name="Google Shape;82;p16"/>
          <p:cNvSpPr txBox="1">
            <a:spLocks noGrp="1"/>
          </p:cNvSpPr>
          <p:nvPr>
            <p:ph type="body" idx="2"/>
          </p:nvPr>
        </p:nvSpPr>
        <p:spPr>
          <a:xfrm>
            <a:off x="4600175" y="1152475"/>
            <a:ext cx="43104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Pre-Marital Inventory: Required documents</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M-A</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2 M-B’s (For Non-Catholics and for Catholics unknown to you)</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Baptismal certificate for Catholics (within 6 months with notations)</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Proof of formation process</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Marriage license</a:t>
            </a:r>
            <a:endParaRPr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fade">
                                      <p:cBhvr>
                                        <p:cTn id="7" dur="1000"/>
                                        <p:tgtEl>
                                          <p:spTgt spid="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xEl>
                                              <p:pRg st="1" end="1"/>
                                            </p:txEl>
                                          </p:spTgt>
                                        </p:tgtEl>
                                        <p:attrNameLst>
                                          <p:attrName>style.visibility</p:attrName>
                                        </p:attrNameLst>
                                      </p:cBhvr>
                                      <p:to>
                                        <p:strVal val="visible"/>
                                      </p:to>
                                    </p:set>
                                    <p:animEffect transition="in" filter="fade">
                                      <p:cBhvr>
                                        <p:cTn id="12" dur="1000"/>
                                        <p:tgtEl>
                                          <p:spTgt spid="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
                                            <p:txEl>
                                              <p:pRg st="2" end="2"/>
                                            </p:txEl>
                                          </p:spTgt>
                                        </p:tgtEl>
                                        <p:attrNameLst>
                                          <p:attrName>style.visibility</p:attrName>
                                        </p:attrNameLst>
                                      </p:cBhvr>
                                      <p:to>
                                        <p:strVal val="visible"/>
                                      </p:to>
                                    </p:set>
                                    <p:animEffect transition="in" filter="fade">
                                      <p:cBhvr>
                                        <p:cTn id="17" dur="1000"/>
                                        <p:tgtEl>
                                          <p:spTgt spid="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xEl>
                                              <p:pRg st="3" end="3"/>
                                            </p:txEl>
                                          </p:spTgt>
                                        </p:tgtEl>
                                        <p:attrNameLst>
                                          <p:attrName>style.visibility</p:attrName>
                                        </p:attrNameLst>
                                      </p:cBhvr>
                                      <p:to>
                                        <p:strVal val="visible"/>
                                      </p:to>
                                    </p:set>
                                    <p:animEffect transition="in" filter="fade">
                                      <p:cBhvr>
                                        <p:cTn id="22" dur="1000"/>
                                        <p:tgtEl>
                                          <p:spTgt spid="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
                                            <p:txEl>
                                              <p:pRg st="4" end="4"/>
                                            </p:txEl>
                                          </p:spTgt>
                                        </p:tgtEl>
                                        <p:attrNameLst>
                                          <p:attrName>style.visibility</p:attrName>
                                        </p:attrNameLst>
                                      </p:cBhvr>
                                      <p:to>
                                        <p:strVal val="visible"/>
                                      </p:to>
                                    </p:set>
                                    <p:animEffect transition="in" filter="fade">
                                      <p:cBhvr>
                                        <p:cTn id="27" dur="1000"/>
                                        <p:tgtEl>
                                          <p:spTgt spid="8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xEl>
                                              <p:pRg st="5" end="5"/>
                                            </p:txEl>
                                          </p:spTgt>
                                        </p:tgtEl>
                                        <p:attrNameLst>
                                          <p:attrName>style.visibility</p:attrName>
                                        </p:attrNameLst>
                                      </p:cBhvr>
                                      <p:to>
                                        <p:strVal val="visible"/>
                                      </p:to>
                                    </p:set>
                                    <p:animEffect transition="in" filter="fade">
                                      <p:cBhvr>
                                        <p:cTn id="32" dur="1000"/>
                                        <p:tgtEl>
                                          <p:spTgt spid="8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2">
                                            <p:txEl>
                                              <p:pRg st="0" end="0"/>
                                            </p:txEl>
                                          </p:spTgt>
                                        </p:tgtEl>
                                        <p:attrNameLst>
                                          <p:attrName>style.visibility</p:attrName>
                                        </p:attrNameLst>
                                      </p:cBhvr>
                                      <p:to>
                                        <p:strVal val="visible"/>
                                      </p:to>
                                    </p:set>
                                    <p:animEffect transition="in" filter="fade">
                                      <p:cBhvr>
                                        <p:cTn id="37" dur="1000"/>
                                        <p:tgtEl>
                                          <p:spTgt spid="8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2">
                                            <p:txEl>
                                              <p:pRg st="1" end="1"/>
                                            </p:txEl>
                                          </p:spTgt>
                                        </p:tgtEl>
                                        <p:attrNameLst>
                                          <p:attrName>style.visibility</p:attrName>
                                        </p:attrNameLst>
                                      </p:cBhvr>
                                      <p:to>
                                        <p:strVal val="visible"/>
                                      </p:to>
                                    </p:set>
                                    <p:animEffect transition="in" filter="fade">
                                      <p:cBhvr>
                                        <p:cTn id="42" dur="1000"/>
                                        <p:tgtEl>
                                          <p:spTgt spid="8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2">
                                            <p:txEl>
                                              <p:pRg st="2" end="2"/>
                                            </p:txEl>
                                          </p:spTgt>
                                        </p:tgtEl>
                                        <p:attrNameLst>
                                          <p:attrName>style.visibility</p:attrName>
                                        </p:attrNameLst>
                                      </p:cBhvr>
                                      <p:to>
                                        <p:strVal val="visible"/>
                                      </p:to>
                                    </p:set>
                                    <p:animEffect transition="in" filter="fade">
                                      <p:cBhvr>
                                        <p:cTn id="47" dur="1000"/>
                                        <p:tgtEl>
                                          <p:spTgt spid="8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2">
                                            <p:txEl>
                                              <p:pRg st="3" end="3"/>
                                            </p:txEl>
                                          </p:spTgt>
                                        </p:tgtEl>
                                        <p:attrNameLst>
                                          <p:attrName>style.visibility</p:attrName>
                                        </p:attrNameLst>
                                      </p:cBhvr>
                                      <p:to>
                                        <p:strVal val="visible"/>
                                      </p:to>
                                    </p:set>
                                    <p:animEffect transition="in" filter="fade">
                                      <p:cBhvr>
                                        <p:cTn id="52" dur="1000"/>
                                        <p:tgtEl>
                                          <p:spTgt spid="82">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2">
                                            <p:txEl>
                                              <p:pRg st="4" end="4"/>
                                            </p:txEl>
                                          </p:spTgt>
                                        </p:tgtEl>
                                        <p:attrNameLst>
                                          <p:attrName>style.visibility</p:attrName>
                                        </p:attrNameLst>
                                      </p:cBhvr>
                                      <p:to>
                                        <p:strVal val="visible"/>
                                      </p:to>
                                    </p:set>
                                    <p:animEffect transition="in" filter="fade">
                                      <p:cBhvr>
                                        <p:cTn id="57" dur="1000"/>
                                        <p:tgtEl>
                                          <p:spTgt spid="82">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2">
                                            <p:txEl>
                                              <p:pRg st="5" end="5"/>
                                            </p:txEl>
                                          </p:spTgt>
                                        </p:tgtEl>
                                        <p:attrNameLst>
                                          <p:attrName>style.visibility</p:attrName>
                                        </p:attrNameLst>
                                      </p:cBhvr>
                                      <p:to>
                                        <p:strVal val="visible"/>
                                      </p:to>
                                    </p:set>
                                    <p:animEffect transition="in" filter="fade">
                                      <p:cBhvr>
                                        <p:cTn id="62" dur="1000"/>
                                        <p:tgtEl>
                                          <p:spTgt spid="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Proper Disposition: Impediments</a:t>
            </a:r>
            <a:endParaRPr/>
          </a:p>
        </p:txBody>
      </p:sp>
      <p:sp>
        <p:nvSpPr>
          <p:cNvPr id="88" name="Google Shape;88;p17"/>
          <p:cNvSpPr txBox="1">
            <a:spLocks noGrp="1"/>
          </p:cNvSpPr>
          <p:nvPr>
            <p:ph type="body" idx="1"/>
          </p:nvPr>
        </p:nvSpPr>
        <p:spPr>
          <a:xfrm>
            <a:off x="311700" y="1152475"/>
            <a:ext cx="3999900" cy="3713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1800">
                <a:solidFill>
                  <a:srgbClr val="000000"/>
                </a:solidFill>
              </a:rPr>
              <a:t>Disparity of worship</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Catholic + Non-Baptized</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Need dispensation</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Prior bond</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ANY prior marriage</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Proof of death or annulment needed</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Perpetual physical impotence</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NOT infertility</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Cannot be dispensed</a:t>
            </a:r>
            <a:endParaRPr sz="1800">
              <a:solidFill>
                <a:srgbClr val="000000"/>
              </a:solidFill>
            </a:endParaRPr>
          </a:p>
          <a:p>
            <a:pPr marL="914400" lvl="1" indent="-342900">
              <a:spcBef>
                <a:spcPts val="0"/>
              </a:spcBef>
              <a:spcAft>
                <a:spcPts val="0"/>
              </a:spcAft>
              <a:buClr>
                <a:srgbClr val="000000"/>
              </a:buClr>
              <a:buSzPts val="1800"/>
              <a:buChar char="○"/>
            </a:pPr>
            <a:r>
              <a:rPr lang="en" sz="1800">
                <a:solidFill>
                  <a:srgbClr val="000000"/>
                </a:solidFill>
              </a:rPr>
              <a:t>If in doubt, proceed with marriage</a:t>
            </a:r>
            <a:endParaRPr sz="1800">
              <a:solidFill>
                <a:srgbClr val="000000"/>
              </a:solidFill>
            </a:endParaRPr>
          </a:p>
        </p:txBody>
      </p:sp>
      <p:sp>
        <p:nvSpPr>
          <p:cNvPr id="89" name="Google Shape;89;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pic>
        <p:nvPicPr>
          <p:cNvPr id="90" name="Google Shape;90;p17"/>
          <p:cNvPicPr preferRelativeResize="0"/>
          <p:nvPr/>
        </p:nvPicPr>
        <p:blipFill>
          <a:blip r:embed="rId3">
            <a:alphaModFix/>
          </a:blip>
          <a:stretch>
            <a:fillRect/>
          </a:stretch>
        </p:blipFill>
        <p:spPr>
          <a:xfrm>
            <a:off x="4975650" y="1212775"/>
            <a:ext cx="3713400" cy="3713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10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10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10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1000"/>
                                        <p:tgtEl>
                                          <p:spTgt spid="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
                                            <p:txEl>
                                              <p:pRg st="4" end="4"/>
                                            </p:txEl>
                                          </p:spTgt>
                                        </p:tgtEl>
                                        <p:attrNameLst>
                                          <p:attrName>style.visibility</p:attrName>
                                        </p:attrNameLst>
                                      </p:cBhvr>
                                      <p:to>
                                        <p:strVal val="visible"/>
                                      </p:to>
                                    </p:set>
                                    <p:animEffect transition="in" filter="fade">
                                      <p:cBhvr>
                                        <p:cTn id="27" dur="1000"/>
                                        <p:tgtEl>
                                          <p:spTgt spid="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
                                            <p:txEl>
                                              <p:pRg st="5" end="5"/>
                                            </p:txEl>
                                          </p:spTgt>
                                        </p:tgtEl>
                                        <p:attrNameLst>
                                          <p:attrName>style.visibility</p:attrName>
                                        </p:attrNameLst>
                                      </p:cBhvr>
                                      <p:to>
                                        <p:strVal val="visible"/>
                                      </p:to>
                                    </p:set>
                                    <p:animEffect transition="in" filter="fade">
                                      <p:cBhvr>
                                        <p:cTn id="32" dur="1000"/>
                                        <p:tgtEl>
                                          <p:spTgt spid="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
                                            <p:txEl>
                                              <p:pRg st="6" end="6"/>
                                            </p:txEl>
                                          </p:spTgt>
                                        </p:tgtEl>
                                        <p:attrNameLst>
                                          <p:attrName>style.visibility</p:attrName>
                                        </p:attrNameLst>
                                      </p:cBhvr>
                                      <p:to>
                                        <p:strVal val="visible"/>
                                      </p:to>
                                    </p:set>
                                    <p:animEffect transition="in" filter="fade">
                                      <p:cBhvr>
                                        <p:cTn id="37" dur="1000"/>
                                        <p:tgtEl>
                                          <p:spTgt spid="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8">
                                            <p:txEl>
                                              <p:pRg st="7" end="7"/>
                                            </p:txEl>
                                          </p:spTgt>
                                        </p:tgtEl>
                                        <p:attrNameLst>
                                          <p:attrName>style.visibility</p:attrName>
                                        </p:attrNameLst>
                                      </p:cBhvr>
                                      <p:to>
                                        <p:strVal val="visible"/>
                                      </p:to>
                                    </p:set>
                                    <p:animEffect transition="in" filter="fade">
                                      <p:cBhvr>
                                        <p:cTn id="42" dur="1000"/>
                                        <p:tgtEl>
                                          <p:spTgt spid="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8">
                                            <p:txEl>
                                              <p:pRg st="8" end="8"/>
                                            </p:txEl>
                                          </p:spTgt>
                                        </p:tgtEl>
                                        <p:attrNameLst>
                                          <p:attrName>style.visibility</p:attrName>
                                        </p:attrNameLst>
                                      </p:cBhvr>
                                      <p:to>
                                        <p:strVal val="visible"/>
                                      </p:to>
                                    </p:set>
                                    <p:animEffect transition="in" filter="fade">
                                      <p:cBhvr>
                                        <p:cTn id="47" dur="1000"/>
                                        <p:tgtEl>
                                          <p:spTgt spid="8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8">
                                            <p:txEl>
                                              <p:pRg st="9" end="9"/>
                                            </p:txEl>
                                          </p:spTgt>
                                        </p:tgtEl>
                                        <p:attrNameLst>
                                          <p:attrName>style.visibility</p:attrName>
                                        </p:attrNameLst>
                                      </p:cBhvr>
                                      <p:to>
                                        <p:strVal val="visible"/>
                                      </p:to>
                                    </p:set>
                                    <p:animEffect transition="in" filter="fade">
                                      <p:cBhvr>
                                        <p:cTn id="52" dur="1000"/>
                                        <p:tgtEl>
                                          <p:spTgt spid="8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a:t>
            </a:r>
            <a:endParaRPr/>
          </a:p>
        </p:txBody>
      </p:sp>
      <p:sp>
        <p:nvSpPr>
          <p:cNvPr id="96" name="Google Shape;96;p18"/>
          <p:cNvSpPr txBox="1">
            <a:spLocks noGrp="1"/>
          </p:cNvSpPr>
          <p:nvPr>
            <p:ph type="body" idx="1"/>
          </p:nvPr>
        </p:nvSpPr>
        <p:spPr>
          <a:xfrm>
            <a:off x="311700" y="748575"/>
            <a:ext cx="3999900" cy="382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Not impediments but act like them:</a:t>
            </a:r>
            <a:endParaRPr sz="1800">
              <a:solidFill>
                <a:srgbClr val="000000"/>
              </a:solidFill>
            </a:endParaRPr>
          </a:p>
          <a:p>
            <a:pPr marL="457200" lvl="0" indent="-342900" rtl="0">
              <a:spcBef>
                <a:spcPts val="1600"/>
              </a:spcBef>
              <a:spcAft>
                <a:spcPts val="0"/>
              </a:spcAft>
              <a:buClr>
                <a:srgbClr val="000000"/>
              </a:buClr>
              <a:buSzPts val="1800"/>
              <a:buChar char="●"/>
            </a:pPr>
            <a:r>
              <a:rPr lang="en" sz="1800">
                <a:solidFill>
                  <a:srgbClr val="000000"/>
                </a:solidFill>
              </a:rPr>
              <a:t>Mixed Marriage</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Catholic + baptized Non-Catholic</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Need permission</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Serious psychological or personality disorders</a:t>
            </a:r>
            <a:endParaRPr sz="1800">
              <a:solidFill>
                <a:srgbClr val="000000"/>
              </a:solidFill>
            </a:endParaRPr>
          </a:p>
          <a:p>
            <a:pPr marL="914400" lvl="1" indent="-342900">
              <a:spcBef>
                <a:spcPts val="0"/>
              </a:spcBef>
              <a:spcAft>
                <a:spcPts val="0"/>
              </a:spcAft>
              <a:buClr>
                <a:srgbClr val="000000"/>
              </a:buClr>
              <a:buSzPts val="1800"/>
              <a:buChar char="○"/>
            </a:pPr>
            <a:r>
              <a:rPr lang="en" sz="1800">
                <a:solidFill>
                  <a:srgbClr val="000000"/>
                </a:solidFill>
              </a:rPr>
              <a:t>Need letter from doctor/therapist</a:t>
            </a:r>
            <a:endParaRPr sz="1800">
              <a:solidFill>
                <a:srgbClr val="000000"/>
              </a:solidFill>
            </a:endParaRPr>
          </a:p>
        </p:txBody>
      </p:sp>
      <p:sp>
        <p:nvSpPr>
          <p:cNvPr id="97" name="Google Shape;97;p18"/>
          <p:cNvSpPr txBox="1">
            <a:spLocks noGrp="1"/>
          </p:cNvSpPr>
          <p:nvPr>
            <p:ph type="body" idx="2"/>
          </p:nvPr>
        </p:nvSpPr>
        <p:spPr>
          <a:xfrm>
            <a:off x="4832400" y="748650"/>
            <a:ext cx="3999900" cy="382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457200" lvl="0" indent="-342900" rtl="0">
              <a:spcBef>
                <a:spcPts val="1600"/>
              </a:spcBef>
              <a:spcAft>
                <a:spcPts val="0"/>
              </a:spcAft>
              <a:buClr>
                <a:srgbClr val="000000"/>
              </a:buClr>
              <a:buSzPts val="1800"/>
              <a:buChar char="●"/>
            </a:pPr>
            <a:r>
              <a:rPr lang="en" sz="1800">
                <a:solidFill>
                  <a:srgbClr val="000000"/>
                </a:solidFill>
              </a:rPr>
              <a:t>Force or fear</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“Shotgun wedding”</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Premarital pregnancy</a:t>
            </a:r>
            <a:endParaRPr sz="1800">
              <a:solidFill>
                <a:srgbClr val="000000"/>
              </a:solidFill>
            </a:endParaRPr>
          </a:p>
          <a:p>
            <a:pPr marL="1371600" lvl="2" indent="-342900" rtl="0">
              <a:spcBef>
                <a:spcPts val="0"/>
              </a:spcBef>
              <a:spcAft>
                <a:spcPts val="0"/>
              </a:spcAft>
              <a:buClr>
                <a:srgbClr val="000000"/>
              </a:buClr>
              <a:buSzPts val="1800"/>
              <a:buChar char="■"/>
            </a:pPr>
            <a:r>
              <a:rPr lang="en" sz="1800">
                <a:solidFill>
                  <a:srgbClr val="000000"/>
                </a:solidFill>
              </a:rPr>
              <a:t>Need counseling</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Condition</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Prenuptial agreement</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Only if indicates intention against permanence</a:t>
            </a:r>
            <a:endParaRPr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animEffect transition="in" filter="fade">
                                      <p:cBhvr>
                                        <p:cTn id="7" dur="1000"/>
                                        <p:tgtEl>
                                          <p:spTgt spid="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xEl>
                                              <p:pRg st="1" end="1"/>
                                            </p:txEl>
                                          </p:spTgt>
                                        </p:tgtEl>
                                        <p:attrNameLst>
                                          <p:attrName>style.visibility</p:attrName>
                                        </p:attrNameLst>
                                      </p:cBhvr>
                                      <p:to>
                                        <p:strVal val="visible"/>
                                      </p:to>
                                    </p:set>
                                    <p:animEffect transition="in" filter="fade">
                                      <p:cBhvr>
                                        <p:cTn id="12" dur="1000"/>
                                        <p:tgtEl>
                                          <p:spTgt spid="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xEl>
                                              <p:pRg st="2" end="2"/>
                                            </p:txEl>
                                          </p:spTgt>
                                        </p:tgtEl>
                                        <p:attrNameLst>
                                          <p:attrName>style.visibility</p:attrName>
                                        </p:attrNameLst>
                                      </p:cBhvr>
                                      <p:to>
                                        <p:strVal val="visible"/>
                                      </p:to>
                                    </p:set>
                                    <p:animEffect transition="in" filter="fade">
                                      <p:cBhvr>
                                        <p:cTn id="17" dur="1000"/>
                                        <p:tgtEl>
                                          <p:spTgt spid="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xEl>
                                              <p:pRg st="3" end="3"/>
                                            </p:txEl>
                                          </p:spTgt>
                                        </p:tgtEl>
                                        <p:attrNameLst>
                                          <p:attrName>style.visibility</p:attrName>
                                        </p:attrNameLst>
                                      </p:cBhvr>
                                      <p:to>
                                        <p:strVal val="visible"/>
                                      </p:to>
                                    </p:set>
                                    <p:animEffect transition="in" filter="fade">
                                      <p:cBhvr>
                                        <p:cTn id="22" dur="1000"/>
                                        <p:tgtEl>
                                          <p:spTgt spid="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xEl>
                                              <p:pRg st="4" end="4"/>
                                            </p:txEl>
                                          </p:spTgt>
                                        </p:tgtEl>
                                        <p:attrNameLst>
                                          <p:attrName>style.visibility</p:attrName>
                                        </p:attrNameLst>
                                      </p:cBhvr>
                                      <p:to>
                                        <p:strVal val="visible"/>
                                      </p:to>
                                    </p:set>
                                    <p:animEffect transition="in" filter="fade">
                                      <p:cBhvr>
                                        <p:cTn id="27" dur="1000"/>
                                        <p:tgtEl>
                                          <p:spTgt spid="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6">
                                            <p:txEl>
                                              <p:pRg st="5" end="5"/>
                                            </p:txEl>
                                          </p:spTgt>
                                        </p:tgtEl>
                                        <p:attrNameLst>
                                          <p:attrName>style.visibility</p:attrName>
                                        </p:attrNameLst>
                                      </p:cBhvr>
                                      <p:to>
                                        <p:strVal val="visible"/>
                                      </p:to>
                                    </p:set>
                                    <p:animEffect transition="in" filter="fade">
                                      <p:cBhvr>
                                        <p:cTn id="32" dur="1000"/>
                                        <p:tgtEl>
                                          <p:spTgt spid="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
                                            <p:txEl>
                                              <p:pRg st="0" end="0"/>
                                            </p:txEl>
                                          </p:spTgt>
                                        </p:tgtEl>
                                        <p:attrNameLst>
                                          <p:attrName>style.visibility</p:attrName>
                                        </p:attrNameLst>
                                      </p:cBhvr>
                                      <p:to>
                                        <p:strVal val="visible"/>
                                      </p:to>
                                    </p:set>
                                    <p:animEffect transition="in" filter="fade">
                                      <p:cBhvr>
                                        <p:cTn id="37" dur="1000"/>
                                        <p:tgtEl>
                                          <p:spTgt spid="9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7">
                                            <p:txEl>
                                              <p:pRg st="1" end="1"/>
                                            </p:txEl>
                                          </p:spTgt>
                                        </p:tgtEl>
                                        <p:attrNameLst>
                                          <p:attrName>style.visibility</p:attrName>
                                        </p:attrNameLst>
                                      </p:cBhvr>
                                      <p:to>
                                        <p:strVal val="visible"/>
                                      </p:to>
                                    </p:set>
                                    <p:animEffect transition="in" filter="fade">
                                      <p:cBhvr>
                                        <p:cTn id="42" dur="1000"/>
                                        <p:tgtEl>
                                          <p:spTgt spid="9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7">
                                            <p:txEl>
                                              <p:pRg st="2" end="2"/>
                                            </p:txEl>
                                          </p:spTgt>
                                        </p:tgtEl>
                                        <p:attrNameLst>
                                          <p:attrName>style.visibility</p:attrName>
                                        </p:attrNameLst>
                                      </p:cBhvr>
                                      <p:to>
                                        <p:strVal val="visible"/>
                                      </p:to>
                                    </p:set>
                                    <p:animEffect transition="in" filter="fade">
                                      <p:cBhvr>
                                        <p:cTn id="47" dur="1000"/>
                                        <p:tgtEl>
                                          <p:spTgt spid="9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7">
                                            <p:txEl>
                                              <p:pRg st="3" end="3"/>
                                            </p:txEl>
                                          </p:spTgt>
                                        </p:tgtEl>
                                        <p:attrNameLst>
                                          <p:attrName>style.visibility</p:attrName>
                                        </p:attrNameLst>
                                      </p:cBhvr>
                                      <p:to>
                                        <p:strVal val="visible"/>
                                      </p:to>
                                    </p:set>
                                    <p:animEffect transition="in" filter="fade">
                                      <p:cBhvr>
                                        <p:cTn id="52" dur="1000"/>
                                        <p:tgtEl>
                                          <p:spTgt spid="9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7">
                                            <p:txEl>
                                              <p:pRg st="4" end="4"/>
                                            </p:txEl>
                                          </p:spTgt>
                                        </p:tgtEl>
                                        <p:attrNameLst>
                                          <p:attrName>style.visibility</p:attrName>
                                        </p:attrNameLst>
                                      </p:cBhvr>
                                      <p:to>
                                        <p:strVal val="visible"/>
                                      </p:to>
                                    </p:set>
                                    <p:animEffect transition="in" filter="fade">
                                      <p:cBhvr>
                                        <p:cTn id="57" dur="1000"/>
                                        <p:tgtEl>
                                          <p:spTgt spid="9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7">
                                            <p:txEl>
                                              <p:pRg st="5" end="5"/>
                                            </p:txEl>
                                          </p:spTgt>
                                        </p:tgtEl>
                                        <p:attrNameLst>
                                          <p:attrName>style.visibility</p:attrName>
                                        </p:attrNameLst>
                                      </p:cBhvr>
                                      <p:to>
                                        <p:strVal val="visible"/>
                                      </p:to>
                                    </p:set>
                                    <p:animEffect transition="in" filter="fade">
                                      <p:cBhvr>
                                        <p:cTn id="62" dur="1000"/>
                                        <p:tgtEl>
                                          <p:spTgt spid="97">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7">
                                            <p:txEl>
                                              <p:pRg st="6" end="6"/>
                                            </p:txEl>
                                          </p:spTgt>
                                        </p:tgtEl>
                                        <p:attrNameLst>
                                          <p:attrName>style.visibility</p:attrName>
                                        </p:attrNameLst>
                                      </p:cBhvr>
                                      <p:to>
                                        <p:strVal val="visible"/>
                                      </p:to>
                                    </p:set>
                                    <p:animEffect transition="in" filter="fade">
                                      <p:cBhvr>
                                        <p:cTn id="67" dur="1000"/>
                                        <p:tgtEl>
                                          <p:spTgt spid="97">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7">
                                            <p:txEl>
                                              <p:pRg st="7" end="7"/>
                                            </p:txEl>
                                          </p:spTgt>
                                        </p:tgtEl>
                                        <p:attrNameLst>
                                          <p:attrName>style.visibility</p:attrName>
                                        </p:attrNameLst>
                                      </p:cBhvr>
                                      <p:to>
                                        <p:strVal val="visible"/>
                                      </p:to>
                                    </p:set>
                                    <p:animEffect transition="in" filter="fade">
                                      <p:cBhvr>
                                        <p:cTn id="72" dur="1000"/>
                                        <p:tgtEl>
                                          <p:spTgt spid="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 is responsible for preparing couple for marriage?</a:t>
            </a:r>
            <a:endParaRPr/>
          </a:p>
        </p:txBody>
      </p:sp>
      <p:sp>
        <p:nvSpPr>
          <p:cNvPr id="103" name="Google Shape;103;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1600"/>
              </a:spcBef>
              <a:spcAft>
                <a:spcPts val="1600"/>
              </a:spcAft>
              <a:buNone/>
            </a:pPr>
            <a:endParaRPr sz="1800">
              <a:solidFill>
                <a:srgbClr val="000000"/>
              </a:solidFill>
            </a:endParaRPr>
          </a:p>
        </p:txBody>
      </p:sp>
      <p:sp>
        <p:nvSpPr>
          <p:cNvPr id="104" name="Google Shape;104;p19"/>
          <p:cNvSpPr txBox="1">
            <a:spLocks noGrp="1"/>
          </p:cNvSpPr>
          <p:nvPr>
            <p:ph type="body" idx="2"/>
          </p:nvPr>
        </p:nvSpPr>
        <p:spPr>
          <a:xfrm>
            <a:off x="4832400" y="1538825"/>
            <a:ext cx="3999900" cy="3030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dk2"/>
              </a:buClr>
              <a:buSzPts val="1800"/>
              <a:buAutoNum type="arabicPeriod"/>
            </a:pPr>
            <a:r>
              <a:rPr lang="en" sz="1800">
                <a:solidFill>
                  <a:schemeClr val="dk2"/>
                </a:solidFill>
              </a:rPr>
              <a:t>Pastor of Catholic party/parties responsible for preparation</a:t>
            </a:r>
            <a:endParaRPr sz="1800">
              <a:solidFill>
                <a:schemeClr val="dk2"/>
              </a:solidFill>
            </a:endParaRPr>
          </a:p>
          <a:p>
            <a:pPr marL="457200" lvl="0" indent="-342900" rtl="0">
              <a:spcBef>
                <a:spcPts val="0"/>
              </a:spcBef>
              <a:spcAft>
                <a:spcPts val="0"/>
              </a:spcAft>
              <a:buClr>
                <a:schemeClr val="dk2"/>
              </a:buClr>
              <a:buSzPts val="1800"/>
              <a:buAutoNum type="arabicPeriod"/>
            </a:pPr>
            <a:r>
              <a:rPr lang="en" sz="1800">
                <a:solidFill>
                  <a:schemeClr val="dk2"/>
                </a:solidFill>
              </a:rPr>
              <a:t>Pastor of parish where marriage will be celebrated responsible for ensuring required preparation is complete before allowing marriage in his parish</a:t>
            </a:r>
            <a:endParaRPr sz="1800">
              <a:solidFill>
                <a:schemeClr val="dk2"/>
              </a:solidFill>
            </a:endParaRPr>
          </a:p>
          <a:p>
            <a:pPr marL="457200" lvl="0" indent="-342900" rtl="0">
              <a:spcBef>
                <a:spcPts val="0"/>
              </a:spcBef>
              <a:spcAft>
                <a:spcPts val="0"/>
              </a:spcAft>
              <a:buClr>
                <a:schemeClr val="dk2"/>
              </a:buClr>
              <a:buSzPts val="1800"/>
              <a:buAutoNum type="arabicPeriod"/>
            </a:pPr>
            <a:r>
              <a:rPr lang="en" sz="1800">
                <a:solidFill>
                  <a:schemeClr val="dk2"/>
                </a:solidFill>
              </a:rPr>
              <a:t>Marriage file &amp; record kept at parish where marriage takes place</a:t>
            </a:r>
            <a:endParaRPr sz="1800">
              <a:solidFill>
                <a:schemeClr val="dk2"/>
              </a:solidFill>
            </a:endParaRPr>
          </a:p>
        </p:txBody>
      </p:sp>
      <p:pic>
        <p:nvPicPr>
          <p:cNvPr id="105" name="Google Shape;105;p19"/>
          <p:cNvPicPr preferRelativeResize="0"/>
          <p:nvPr/>
        </p:nvPicPr>
        <p:blipFill>
          <a:blip r:embed="rId3">
            <a:alphaModFix/>
          </a:blip>
          <a:stretch>
            <a:fillRect/>
          </a:stretch>
        </p:blipFill>
        <p:spPr>
          <a:xfrm>
            <a:off x="1183250" y="1671650"/>
            <a:ext cx="2752876" cy="32020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1000"/>
                                        <p:tgtEl>
                                          <p:spTgt spid="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xEl>
                                              <p:pRg st="1" end="1"/>
                                            </p:txEl>
                                          </p:spTgt>
                                        </p:tgtEl>
                                        <p:attrNameLst>
                                          <p:attrName>style.visibility</p:attrName>
                                        </p:attrNameLst>
                                      </p:cBhvr>
                                      <p:to>
                                        <p:strVal val="visible"/>
                                      </p:to>
                                    </p:set>
                                    <p:animEffect transition="in" filter="fade">
                                      <p:cBhvr>
                                        <p:cTn id="12" dur="1000"/>
                                        <p:tgtEl>
                                          <p:spTgt spid="1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xEl>
                                              <p:pRg st="2" end="2"/>
                                            </p:txEl>
                                          </p:spTgt>
                                        </p:tgtEl>
                                        <p:attrNameLst>
                                          <p:attrName>style.visibility</p:attrName>
                                        </p:attrNameLst>
                                      </p:cBhvr>
                                      <p:to>
                                        <p:strVal val="visible"/>
                                      </p:to>
                                    </p:set>
                                    <p:animEffect transition="in" filter="fade">
                                      <p:cBhvr>
                                        <p:cTn id="17" dur="1000"/>
                                        <p:tgtEl>
                                          <p:spTgt spid="1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Required Intentions</a:t>
            </a:r>
            <a:endParaRPr/>
          </a:p>
        </p:txBody>
      </p:sp>
      <p:sp>
        <p:nvSpPr>
          <p:cNvPr id="111" name="Google Shape;111;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800">
                <a:solidFill>
                  <a:srgbClr val="000000"/>
                </a:solidFill>
              </a:rPr>
              <a:t>Marriage is a lifelong, exclusive partnership of the whole life ordered to the good of the spouses and the procreation and education of children that, among the baptized, Christ has raised to the dignity of a sacrament.</a:t>
            </a:r>
            <a:endParaRPr sz="1800">
              <a:solidFill>
                <a:srgbClr val="000000"/>
              </a:solidFill>
            </a:endParaRPr>
          </a:p>
        </p:txBody>
      </p:sp>
      <p:sp>
        <p:nvSpPr>
          <p:cNvPr id="112" name="Google Shape;112;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1800">
                <a:solidFill>
                  <a:srgbClr val="000000"/>
                </a:solidFill>
              </a:rPr>
              <a:t>Permanence</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Exclusivity/Fidelity</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Good of the spouses</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Procreation</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Sacramentality (among baptized)</a:t>
            </a:r>
            <a:endParaRPr sz="1800">
              <a:solidFill>
                <a:srgbClr val="000000"/>
              </a:solidFill>
            </a:endParaRPr>
          </a:p>
          <a:p>
            <a:pPr marL="0" lvl="0" indent="0" rtl="0">
              <a:spcBef>
                <a:spcPts val="1600"/>
              </a:spcBef>
              <a:spcAft>
                <a:spcPts val="1600"/>
              </a:spcAft>
              <a:buNone/>
            </a:pPr>
            <a:r>
              <a:rPr lang="en" sz="1800">
                <a:solidFill>
                  <a:srgbClr val="000000"/>
                </a:solidFill>
              </a:rPr>
              <a:t>Parties need to understand and intend these things or, at least, not exclude them from their consent.</a:t>
            </a:r>
            <a:endParaRPr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1000"/>
                                        <p:tgtEl>
                                          <p:spTgt spid="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Effect transition="in" filter="fade">
                                      <p:cBhvr>
                                        <p:cTn id="12" dur="1000"/>
                                        <p:tgtEl>
                                          <p:spTgt spid="1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xEl>
                                              <p:pRg st="2" end="2"/>
                                            </p:txEl>
                                          </p:spTgt>
                                        </p:tgtEl>
                                        <p:attrNameLst>
                                          <p:attrName>style.visibility</p:attrName>
                                        </p:attrNameLst>
                                      </p:cBhvr>
                                      <p:to>
                                        <p:strVal val="visible"/>
                                      </p:to>
                                    </p:set>
                                    <p:animEffect transition="in" filter="fade">
                                      <p:cBhvr>
                                        <p:cTn id="17" dur="1000"/>
                                        <p:tgtEl>
                                          <p:spTgt spid="1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
                                            <p:txEl>
                                              <p:pRg st="3" end="3"/>
                                            </p:txEl>
                                          </p:spTgt>
                                        </p:tgtEl>
                                        <p:attrNameLst>
                                          <p:attrName>style.visibility</p:attrName>
                                        </p:attrNameLst>
                                      </p:cBhvr>
                                      <p:to>
                                        <p:strVal val="visible"/>
                                      </p:to>
                                    </p:set>
                                    <p:animEffect transition="in" filter="fade">
                                      <p:cBhvr>
                                        <p:cTn id="22" dur="1000"/>
                                        <p:tgtEl>
                                          <p:spTgt spid="1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
                                            <p:txEl>
                                              <p:pRg st="4" end="4"/>
                                            </p:txEl>
                                          </p:spTgt>
                                        </p:tgtEl>
                                        <p:attrNameLst>
                                          <p:attrName>style.visibility</p:attrName>
                                        </p:attrNameLst>
                                      </p:cBhvr>
                                      <p:to>
                                        <p:strVal val="visible"/>
                                      </p:to>
                                    </p:set>
                                    <p:animEffect transition="in" filter="fade">
                                      <p:cBhvr>
                                        <p:cTn id="27" dur="1000"/>
                                        <p:tgtEl>
                                          <p:spTgt spid="1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2">
                                            <p:txEl>
                                              <p:pRg st="5" end="5"/>
                                            </p:txEl>
                                          </p:spTgt>
                                        </p:tgtEl>
                                        <p:attrNameLst>
                                          <p:attrName>style.visibility</p:attrName>
                                        </p:attrNameLst>
                                      </p:cBhvr>
                                      <p:to>
                                        <p:strVal val="visible"/>
                                      </p:to>
                                    </p:set>
                                    <p:animEffect transition="in" filter="fade">
                                      <p:cBhvr>
                                        <p:cTn id="32" dur="1000"/>
                                        <p:tgtEl>
                                          <p:spTgt spid="1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the form of marriage?</a:t>
            </a:r>
            <a:endParaRPr/>
          </a:p>
        </p:txBody>
      </p:sp>
      <p:sp>
        <p:nvSpPr>
          <p:cNvPr id="118" name="Google Shape;118;p21"/>
          <p:cNvSpPr txBox="1">
            <a:spLocks noGrp="1"/>
          </p:cNvSpPr>
          <p:nvPr>
            <p:ph type="body" idx="1"/>
          </p:nvPr>
        </p:nvSpPr>
        <p:spPr>
          <a:xfrm>
            <a:off x="311700" y="106842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dirty="0">
                <a:solidFill>
                  <a:srgbClr val="000000"/>
                </a:solidFill>
              </a:rPr>
              <a:t>Parties marry each other</a:t>
            </a:r>
            <a:endParaRPr sz="1800" dirty="0">
              <a:solidFill>
                <a:srgbClr val="000000"/>
              </a:solidFill>
            </a:endParaRPr>
          </a:p>
          <a:p>
            <a:pPr marL="457200" lvl="0" indent="-342900" rtl="0">
              <a:spcBef>
                <a:spcPts val="1600"/>
              </a:spcBef>
              <a:spcAft>
                <a:spcPts val="0"/>
              </a:spcAft>
              <a:buClr>
                <a:srgbClr val="000000"/>
              </a:buClr>
              <a:buSzPts val="1800"/>
              <a:buChar char="●"/>
            </a:pPr>
            <a:r>
              <a:rPr lang="en" sz="1800" dirty="0">
                <a:solidFill>
                  <a:srgbClr val="000000"/>
                </a:solidFill>
              </a:rPr>
              <a:t>They are the ministers of marriage</a:t>
            </a:r>
            <a:endParaRPr sz="1800" dirty="0">
              <a:solidFill>
                <a:srgbClr val="000000"/>
              </a:solidFill>
            </a:endParaRPr>
          </a:p>
          <a:p>
            <a:pPr marL="457200" lvl="0" indent="-342900" rtl="0">
              <a:spcBef>
                <a:spcPts val="0"/>
              </a:spcBef>
              <a:spcAft>
                <a:spcPts val="0"/>
              </a:spcAft>
              <a:buClr>
                <a:srgbClr val="000000"/>
              </a:buClr>
              <a:buSzPts val="1800"/>
              <a:buChar char="●"/>
            </a:pPr>
            <a:r>
              <a:rPr lang="en" sz="1800" dirty="0">
                <a:solidFill>
                  <a:srgbClr val="000000"/>
                </a:solidFill>
              </a:rPr>
              <a:t>Authorized priest or deacon assists them by</a:t>
            </a:r>
            <a:endParaRPr sz="1800" dirty="0">
              <a:solidFill>
                <a:srgbClr val="000000"/>
              </a:solidFill>
            </a:endParaRPr>
          </a:p>
          <a:p>
            <a:pPr marL="914400" lvl="1" indent="-342900" rtl="0">
              <a:spcBef>
                <a:spcPts val="0"/>
              </a:spcBef>
              <a:spcAft>
                <a:spcPts val="0"/>
              </a:spcAft>
              <a:buClr>
                <a:srgbClr val="000000"/>
              </a:buClr>
              <a:buSzPts val="1800"/>
              <a:buChar char="○"/>
            </a:pPr>
            <a:r>
              <a:rPr lang="en" sz="1800" dirty="0">
                <a:solidFill>
                  <a:srgbClr val="000000"/>
                </a:solidFill>
              </a:rPr>
              <a:t>Asking for and</a:t>
            </a:r>
            <a:endParaRPr sz="1800" dirty="0">
              <a:solidFill>
                <a:srgbClr val="000000"/>
              </a:solidFill>
            </a:endParaRPr>
          </a:p>
          <a:p>
            <a:pPr marL="914400" lvl="1" indent="-342900" rtl="0">
              <a:spcBef>
                <a:spcPts val="0"/>
              </a:spcBef>
              <a:spcAft>
                <a:spcPts val="0"/>
              </a:spcAft>
              <a:buClr>
                <a:srgbClr val="000000"/>
              </a:buClr>
              <a:buSzPts val="1800"/>
              <a:buChar char="○"/>
            </a:pPr>
            <a:r>
              <a:rPr lang="en" sz="1800" dirty="0">
                <a:solidFill>
                  <a:srgbClr val="000000"/>
                </a:solidFill>
              </a:rPr>
              <a:t>Receiving consent/vows</a:t>
            </a:r>
            <a:endParaRPr sz="1800" dirty="0">
              <a:solidFill>
                <a:srgbClr val="000000"/>
              </a:solidFill>
            </a:endParaRPr>
          </a:p>
          <a:p>
            <a:pPr marL="914400" lvl="1" indent="-342900" rtl="0">
              <a:spcBef>
                <a:spcPts val="0"/>
              </a:spcBef>
              <a:spcAft>
                <a:spcPts val="0"/>
              </a:spcAft>
              <a:buClr>
                <a:srgbClr val="000000"/>
              </a:buClr>
              <a:buSzPts val="1800"/>
              <a:buChar char="○"/>
            </a:pPr>
            <a:r>
              <a:rPr lang="en" sz="1800" dirty="0">
                <a:solidFill>
                  <a:srgbClr val="000000"/>
                </a:solidFill>
              </a:rPr>
              <a:t>Of both parties</a:t>
            </a:r>
            <a:endParaRPr sz="1800" dirty="0">
              <a:solidFill>
                <a:srgbClr val="000000"/>
              </a:solidFill>
            </a:endParaRPr>
          </a:p>
          <a:p>
            <a:pPr marL="914400" lvl="1" indent="-342900" rtl="0">
              <a:spcBef>
                <a:spcPts val="0"/>
              </a:spcBef>
              <a:spcAft>
                <a:spcPts val="0"/>
              </a:spcAft>
              <a:buClr>
                <a:srgbClr val="000000"/>
              </a:buClr>
              <a:buSzPts val="1800"/>
              <a:buChar char="○"/>
            </a:pPr>
            <a:r>
              <a:rPr lang="en" sz="1800" dirty="0">
                <a:solidFill>
                  <a:srgbClr val="000000"/>
                </a:solidFill>
              </a:rPr>
              <a:t>Before two witnesses</a:t>
            </a:r>
            <a:endParaRPr sz="1800" dirty="0">
              <a:solidFill>
                <a:srgbClr val="000000"/>
              </a:solidFill>
            </a:endParaRPr>
          </a:p>
          <a:p>
            <a:pPr marL="457200" lvl="0" indent="-342900" rtl="0">
              <a:spcBef>
                <a:spcPts val="0"/>
              </a:spcBef>
              <a:spcAft>
                <a:spcPts val="0"/>
              </a:spcAft>
              <a:buClr>
                <a:srgbClr val="000000"/>
              </a:buClr>
              <a:buSzPts val="1800"/>
              <a:buChar char="●"/>
            </a:pPr>
            <a:r>
              <a:rPr lang="en" sz="1800" dirty="0">
                <a:solidFill>
                  <a:srgbClr val="000000"/>
                </a:solidFill>
              </a:rPr>
              <a:t>Can be dispensed by local ordinary</a:t>
            </a:r>
            <a:endParaRPr sz="1800" dirty="0">
              <a:solidFill>
                <a:srgbClr val="000000"/>
              </a:solidFill>
            </a:endParaRPr>
          </a:p>
          <a:p>
            <a:pPr marL="914400" lvl="1" indent="-342900">
              <a:spcBef>
                <a:spcPts val="0"/>
              </a:spcBef>
              <a:spcAft>
                <a:spcPts val="0"/>
              </a:spcAft>
              <a:buClr>
                <a:srgbClr val="000000"/>
              </a:buClr>
              <a:buSzPts val="1800"/>
              <a:buChar char="○"/>
            </a:pPr>
            <a:r>
              <a:rPr lang="en" sz="1800" dirty="0">
                <a:solidFill>
                  <a:srgbClr val="000000"/>
                </a:solidFill>
              </a:rPr>
              <a:t>Mixed or interfaith marriage</a:t>
            </a:r>
            <a:endParaRPr sz="1800" dirty="0">
              <a:solidFill>
                <a:srgbClr val="000000"/>
              </a:solidFill>
            </a:endParaRPr>
          </a:p>
        </p:txBody>
      </p:sp>
      <p:sp>
        <p:nvSpPr>
          <p:cNvPr id="119" name="Google Shape;119;p2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pic>
        <p:nvPicPr>
          <p:cNvPr id="120" name="Google Shape;120;p21"/>
          <p:cNvPicPr preferRelativeResize="0"/>
          <p:nvPr/>
        </p:nvPicPr>
        <p:blipFill>
          <a:blip r:embed="rId3">
            <a:alphaModFix/>
          </a:blip>
          <a:stretch>
            <a:fillRect/>
          </a:stretch>
        </p:blipFill>
        <p:spPr>
          <a:xfrm>
            <a:off x="5705300" y="1208576"/>
            <a:ext cx="2529149" cy="37900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1000"/>
                                        <p:tgtEl>
                                          <p:spTgt spid="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xEl>
                                              <p:pRg st="1" end="1"/>
                                            </p:txEl>
                                          </p:spTgt>
                                        </p:tgtEl>
                                        <p:attrNameLst>
                                          <p:attrName>style.visibility</p:attrName>
                                        </p:attrNameLst>
                                      </p:cBhvr>
                                      <p:to>
                                        <p:strVal val="visible"/>
                                      </p:to>
                                    </p:set>
                                    <p:animEffect transition="in" filter="fade">
                                      <p:cBhvr>
                                        <p:cTn id="12" dur="1000"/>
                                        <p:tgtEl>
                                          <p:spTgt spid="1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xEl>
                                              <p:pRg st="2" end="2"/>
                                            </p:txEl>
                                          </p:spTgt>
                                        </p:tgtEl>
                                        <p:attrNameLst>
                                          <p:attrName>style.visibility</p:attrName>
                                        </p:attrNameLst>
                                      </p:cBhvr>
                                      <p:to>
                                        <p:strVal val="visible"/>
                                      </p:to>
                                    </p:set>
                                    <p:animEffect transition="in" filter="fade">
                                      <p:cBhvr>
                                        <p:cTn id="17" dur="1000"/>
                                        <p:tgtEl>
                                          <p:spTgt spid="1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
                                            <p:txEl>
                                              <p:pRg st="3" end="3"/>
                                            </p:txEl>
                                          </p:spTgt>
                                        </p:tgtEl>
                                        <p:attrNameLst>
                                          <p:attrName>style.visibility</p:attrName>
                                        </p:attrNameLst>
                                      </p:cBhvr>
                                      <p:to>
                                        <p:strVal val="visible"/>
                                      </p:to>
                                    </p:set>
                                    <p:animEffect transition="in" filter="fade">
                                      <p:cBhvr>
                                        <p:cTn id="22" dur="1000"/>
                                        <p:tgtEl>
                                          <p:spTgt spid="1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8">
                                            <p:txEl>
                                              <p:pRg st="4" end="4"/>
                                            </p:txEl>
                                          </p:spTgt>
                                        </p:tgtEl>
                                        <p:attrNameLst>
                                          <p:attrName>style.visibility</p:attrName>
                                        </p:attrNameLst>
                                      </p:cBhvr>
                                      <p:to>
                                        <p:strVal val="visible"/>
                                      </p:to>
                                    </p:set>
                                    <p:animEffect transition="in" filter="fade">
                                      <p:cBhvr>
                                        <p:cTn id="27" dur="1000"/>
                                        <p:tgtEl>
                                          <p:spTgt spid="1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
                                            <p:txEl>
                                              <p:pRg st="5" end="5"/>
                                            </p:txEl>
                                          </p:spTgt>
                                        </p:tgtEl>
                                        <p:attrNameLst>
                                          <p:attrName>style.visibility</p:attrName>
                                        </p:attrNameLst>
                                      </p:cBhvr>
                                      <p:to>
                                        <p:strVal val="visible"/>
                                      </p:to>
                                    </p:set>
                                    <p:animEffect transition="in" filter="fade">
                                      <p:cBhvr>
                                        <p:cTn id="32" dur="1000"/>
                                        <p:tgtEl>
                                          <p:spTgt spid="1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8">
                                            <p:txEl>
                                              <p:pRg st="6" end="6"/>
                                            </p:txEl>
                                          </p:spTgt>
                                        </p:tgtEl>
                                        <p:attrNameLst>
                                          <p:attrName>style.visibility</p:attrName>
                                        </p:attrNameLst>
                                      </p:cBhvr>
                                      <p:to>
                                        <p:strVal val="visible"/>
                                      </p:to>
                                    </p:set>
                                    <p:animEffect transition="in" filter="fade">
                                      <p:cBhvr>
                                        <p:cTn id="37" dur="1000"/>
                                        <p:tgtEl>
                                          <p:spTgt spid="1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8">
                                            <p:txEl>
                                              <p:pRg st="7" end="7"/>
                                            </p:txEl>
                                          </p:spTgt>
                                        </p:tgtEl>
                                        <p:attrNameLst>
                                          <p:attrName>style.visibility</p:attrName>
                                        </p:attrNameLst>
                                      </p:cBhvr>
                                      <p:to>
                                        <p:strVal val="visible"/>
                                      </p:to>
                                    </p:set>
                                    <p:animEffect transition="in" filter="fade">
                                      <p:cBhvr>
                                        <p:cTn id="42" dur="1000"/>
                                        <p:tgtEl>
                                          <p:spTgt spid="11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8">
                                            <p:txEl>
                                              <p:pRg st="8" end="8"/>
                                            </p:txEl>
                                          </p:spTgt>
                                        </p:tgtEl>
                                        <p:attrNameLst>
                                          <p:attrName>style.visibility</p:attrName>
                                        </p:attrNameLst>
                                      </p:cBhvr>
                                      <p:to>
                                        <p:strVal val="visible"/>
                                      </p:to>
                                    </p:set>
                                    <p:animEffect transition="in" filter="fade">
                                      <p:cBhvr>
                                        <p:cTn id="47" dur="1000"/>
                                        <p:tgtEl>
                                          <p:spTgt spid="1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1263</Words>
  <Application>Microsoft Office PowerPoint</Application>
  <PresentationFormat>On-screen Show (16:9)</PresentationFormat>
  <Paragraphs>179</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Source Sans Pro</vt:lpstr>
      <vt:lpstr>Arial</vt:lpstr>
      <vt:lpstr>Raleway</vt:lpstr>
      <vt:lpstr>Plum</vt:lpstr>
      <vt:lpstr>CANON LAW UPDATE</vt:lpstr>
      <vt:lpstr> </vt:lpstr>
      <vt:lpstr>Who can marry in the Church?</vt:lpstr>
      <vt:lpstr>Proper Disposition: Preparation</vt:lpstr>
      <vt:lpstr> Proper Disposition: Impediments</vt:lpstr>
      <vt:lpstr> </vt:lpstr>
      <vt:lpstr>Who is responsible for preparing couple for marriage?</vt:lpstr>
      <vt:lpstr>Required Intentions</vt:lpstr>
      <vt:lpstr>What is the form of marriage?</vt:lpstr>
      <vt:lpstr>Who is authorized to assist at marriages?</vt:lpstr>
      <vt:lpstr>Within Mass or Without Mass?</vt:lpstr>
      <vt:lpstr>Where are marriages to be celebrated?</vt:lpstr>
      <vt:lpstr>When can marriages be celebrated?</vt:lpstr>
      <vt:lpstr> </vt:lpstr>
      <vt:lpstr>Who needs an annulment?</vt:lpstr>
      <vt:lpstr>What is an annulment?</vt:lpstr>
      <vt:lpstr>Where can a person apply for an annulment?</vt:lpstr>
      <vt:lpstr>When can a person apply for an annulment?</vt:lpstr>
      <vt:lpstr>How does a person apply for an annulment?</vt:lpstr>
      <vt:lpstr>Which petition?</vt:lpstr>
      <vt:lpstr>What is the annulment process?</vt:lpstr>
      <vt:lpstr>What makes a marriage null?</vt:lpstr>
      <vt:lpstr>Grounds for nullity</vt:lpstr>
      <vt:lpstr>How do I know a marriage has been declared null?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CANON LAW UPDATE</dc:title>
  <dc:creator>Rev. Marc Stockton</dc:creator>
  <cp:lastModifiedBy>Rich Papalia</cp:lastModifiedBy>
  <cp:revision>2</cp:revision>
  <dcterms:modified xsi:type="dcterms:W3CDTF">2025-01-02T16:45:59Z</dcterms:modified>
</cp:coreProperties>
</file>