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5"/>
  </p:notesMasterIdLst>
  <p:handoutMasterIdLst>
    <p:handoutMasterId r:id="rId26"/>
  </p:handoutMasterIdLst>
  <p:sldIdLst>
    <p:sldId id="256" r:id="rId2"/>
    <p:sldId id="258" r:id="rId3"/>
    <p:sldId id="267" r:id="rId4"/>
    <p:sldId id="266" r:id="rId5"/>
    <p:sldId id="274" r:id="rId6"/>
    <p:sldId id="257" r:id="rId7"/>
    <p:sldId id="269" r:id="rId8"/>
    <p:sldId id="276" r:id="rId9"/>
    <p:sldId id="270" r:id="rId10"/>
    <p:sldId id="271" r:id="rId11"/>
    <p:sldId id="272" r:id="rId12"/>
    <p:sldId id="273" r:id="rId13"/>
    <p:sldId id="268" r:id="rId14"/>
    <p:sldId id="259" r:id="rId15"/>
    <p:sldId id="261" r:id="rId16"/>
    <p:sldId id="263" r:id="rId17"/>
    <p:sldId id="262" r:id="rId18"/>
    <p:sldId id="264" r:id="rId19"/>
    <p:sldId id="265" r:id="rId20"/>
    <p:sldId id="260" r:id="rId21"/>
    <p:sldId id="275" r:id="rId22"/>
    <p:sldId id="277" r:id="rId23"/>
    <p:sldId id="278"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0"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CB15286-70B6-4021-A64D-81C5A4F4A649}" type="datetimeFigureOut">
              <a:rPr lang="en-US" smtClean="0"/>
              <a:t>12/4/2014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AF44367-50C5-4104-AF19-2DD034B4AF3E}" type="slidenum">
              <a:rPr lang="en-US" smtClean="0"/>
              <a:t>‹#›</a:t>
            </a:fld>
            <a:endParaRPr lang="en-US"/>
          </a:p>
        </p:txBody>
      </p:sp>
    </p:spTree>
    <p:extLst>
      <p:ext uri="{BB962C8B-B14F-4D97-AF65-F5344CB8AC3E}">
        <p14:creationId xmlns:p14="http://schemas.microsoft.com/office/powerpoint/2010/main" val="818535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D8E2D47-DC32-4663-82BF-34D59218C85C}" type="datetimeFigureOut">
              <a:rPr lang="en-US" smtClean="0"/>
              <a:t>12/4/2014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EC4BE4B-1999-43D6-A737-C05A33092B69}" type="slidenum">
              <a:rPr lang="en-US" smtClean="0"/>
              <a:t>‹#›</a:t>
            </a:fld>
            <a:endParaRPr lang="en-US"/>
          </a:p>
        </p:txBody>
      </p:sp>
    </p:spTree>
    <p:extLst>
      <p:ext uri="{BB962C8B-B14F-4D97-AF65-F5344CB8AC3E}">
        <p14:creationId xmlns:p14="http://schemas.microsoft.com/office/powerpoint/2010/main" val="2680837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Does</a:t>
            </a:r>
            <a:r>
              <a:rPr lang="en-US" baseline="0" dirty="0" smtClean="0"/>
              <a:t> anyone know the origin of the phrase: I’m going to turn the table on him?  It was a custom from England, brought to the US that poorer families who did not have space for a formal dining table would have a top on their table which they could reverse. One side for every day use and one side for guests. “Turn the table” was the phrase used to decide which level of hospitality would be extended.</a:t>
            </a:r>
            <a:endParaRPr lang="en-US" dirty="0"/>
          </a:p>
        </p:txBody>
      </p:sp>
      <p:sp>
        <p:nvSpPr>
          <p:cNvPr id="4" name="Slide Number Placeholder 3"/>
          <p:cNvSpPr>
            <a:spLocks noGrp="1"/>
          </p:cNvSpPr>
          <p:nvPr>
            <p:ph type="sldNum" sz="quarter" idx="10"/>
          </p:nvPr>
        </p:nvSpPr>
        <p:spPr/>
        <p:txBody>
          <a:bodyPr/>
          <a:lstStyle/>
          <a:p>
            <a:fld id="{6EC4BE4B-1999-43D6-A737-C05A33092B69}" type="slidenum">
              <a:rPr lang="en-US" smtClean="0"/>
              <a:t>15</a:t>
            </a:fld>
            <a:endParaRPr lang="en-US"/>
          </a:p>
        </p:txBody>
      </p:sp>
    </p:spTree>
    <p:extLst>
      <p:ext uri="{BB962C8B-B14F-4D97-AF65-F5344CB8AC3E}">
        <p14:creationId xmlns:p14="http://schemas.microsoft.com/office/powerpoint/2010/main" val="226310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8EC34E7-871F-4B3D-9930-514ACC252215}" type="datetimeFigureOut">
              <a:rPr lang="en-US" smtClean="0"/>
              <a:t>12/4/2014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150B151-CC59-4E9D-81C0-AF7DBCC551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EC34E7-871F-4B3D-9930-514ACC252215}"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0B151-CC59-4E9D-81C0-AF7DBCC551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EC34E7-871F-4B3D-9930-514ACC252215}" type="datetimeFigureOut">
              <a:rPr lang="en-US" smtClean="0"/>
              <a:t>12/4/2014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0B151-CC59-4E9D-81C0-AF7DBCC551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8EC34E7-871F-4B3D-9930-514ACC252215}" type="datetimeFigureOut">
              <a:rPr lang="en-US" smtClean="0"/>
              <a:t>12/4/2014</a:t>
            </a:fld>
            <a:endParaRPr lang="en-US"/>
          </a:p>
        </p:txBody>
      </p:sp>
      <p:sp>
        <p:nvSpPr>
          <p:cNvPr id="9" name="Slide Number Placeholder 8"/>
          <p:cNvSpPr>
            <a:spLocks noGrp="1"/>
          </p:cNvSpPr>
          <p:nvPr>
            <p:ph type="sldNum" sz="quarter" idx="15"/>
          </p:nvPr>
        </p:nvSpPr>
        <p:spPr/>
        <p:txBody>
          <a:bodyPr rtlCol="0"/>
          <a:lstStyle/>
          <a:p>
            <a:fld id="{1150B151-CC59-4E9D-81C0-AF7DBCC551C6}"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8EC34E7-871F-4B3D-9930-514ACC252215}" type="datetimeFigureOut">
              <a:rPr lang="en-US" smtClean="0"/>
              <a:t>12/4/2014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150B151-CC59-4E9D-81C0-AF7DBCC551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8EC34E7-871F-4B3D-9930-514ACC252215}" type="datetimeFigureOut">
              <a:rPr lang="en-US" smtClean="0"/>
              <a:t>12/4/2014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0B151-CC59-4E9D-81C0-AF7DBCC551C6}"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8EC34E7-871F-4B3D-9930-514ACC252215}" type="datetimeFigureOut">
              <a:rPr lang="en-US" smtClean="0"/>
              <a:t>12/4/2014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0B151-CC59-4E9D-81C0-AF7DBCC551C6}"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8EC34E7-871F-4B3D-9930-514ACC252215}" type="datetimeFigureOut">
              <a:rPr lang="en-US" smtClean="0"/>
              <a:t>12/4/2014</a:t>
            </a:fld>
            <a:endParaRPr lang="en-US"/>
          </a:p>
        </p:txBody>
      </p:sp>
      <p:sp>
        <p:nvSpPr>
          <p:cNvPr id="7" name="Slide Number Placeholder 6"/>
          <p:cNvSpPr>
            <a:spLocks noGrp="1"/>
          </p:cNvSpPr>
          <p:nvPr>
            <p:ph type="sldNum" sz="quarter" idx="11"/>
          </p:nvPr>
        </p:nvSpPr>
        <p:spPr/>
        <p:txBody>
          <a:bodyPr rtlCol="0"/>
          <a:lstStyle/>
          <a:p>
            <a:fld id="{1150B151-CC59-4E9D-81C0-AF7DBCC551C6}"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C34E7-871F-4B3D-9930-514ACC252215}" type="datetimeFigureOut">
              <a:rPr lang="en-US" smtClean="0"/>
              <a:t>12/4/2014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0B151-CC59-4E9D-81C0-AF7DBCC551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8EC34E7-871F-4B3D-9930-514ACC252215}" type="datetimeFigureOut">
              <a:rPr lang="en-US" smtClean="0"/>
              <a:t>12/4/2014</a:t>
            </a:fld>
            <a:endParaRPr lang="en-US"/>
          </a:p>
        </p:txBody>
      </p:sp>
      <p:sp>
        <p:nvSpPr>
          <p:cNvPr id="22" name="Slide Number Placeholder 21"/>
          <p:cNvSpPr>
            <a:spLocks noGrp="1"/>
          </p:cNvSpPr>
          <p:nvPr>
            <p:ph type="sldNum" sz="quarter" idx="15"/>
          </p:nvPr>
        </p:nvSpPr>
        <p:spPr/>
        <p:txBody>
          <a:bodyPr rtlCol="0"/>
          <a:lstStyle/>
          <a:p>
            <a:fld id="{1150B151-CC59-4E9D-81C0-AF7DBCC551C6}"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8EC34E7-871F-4B3D-9930-514ACC252215}" type="datetimeFigureOut">
              <a:rPr lang="en-US" smtClean="0"/>
              <a:t>12/4/2014</a:t>
            </a:fld>
            <a:endParaRPr lang="en-US"/>
          </a:p>
        </p:txBody>
      </p:sp>
      <p:sp>
        <p:nvSpPr>
          <p:cNvPr id="18" name="Slide Number Placeholder 17"/>
          <p:cNvSpPr>
            <a:spLocks noGrp="1"/>
          </p:cNvSpPr>
          <p:nvPr>
            <p:ph type="sldNum" sz="quarter" idx="11"/>
          </p:nvPr>
        </p:nvSpPr>
        <p:spPr/>
        <p:txBody>
          <a:bodyPr rtlCol="0"/>
          <a:lstStyle/>
          <a:p>
            <a:fld id="{1150B151-CC59-4E9D-81C0-AF7DBCC551C6}"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8EC34E7-871F-4B3D-9930-514ACC252215}" type="datetimeFigureOut">
              <a:rPr lang="en-US" smtClean="0"/>
              <a:t>12/4/2014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150B151-CC59-4E9D-81C0-AF7DBCC551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2.wmf"/><Relationship Id="rId1" Type="http://schemas.openxmlformats.org/officeDocument/2006/relationships/slideLayout" Target="../slideLayouts/slideLayout4.xml"/><Relationship Id="rId5" Type="http://schemas.openxmlformats.org/officeDocument/2006/relationships/image" Target="../media/image20.wmf"/><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4.xml"/><Relationship Id="rId5" Type="http://schemas.openxmlformats.org/officeDocument/2006/relationships/image" Target="../media/image22.wmf"/><Relationship Id="rId4" Type="http://schemas.openxmlformats.org/officeDocument/2006/relationships/image" Target="../media/image21.wmf"/></Relationships>
</file>

<file path=ppt/slides/_rels/slide12.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4.xml"/><Relationship Id="rId5" Type="http://schemas.openxmlformats.org/officeDocument/2006/relationships/image" Target="../media/image26.wmf"/><Relationship Id="rId4" Type="http://schemas.openxmlformats.org/officeDocument/2006/relationships/image" Target="../media/image25.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9.wmf"/></Relationships>
</file>

<file path=ppt/slides/_rels/slide16.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7.wmf"/><Relationship Id="rId1" Type="http://schemas.openxmlformats.org/officeDocument/2006/relationships/slideLayout" Target="../slideLayouts/slideLayout5.xml"/><Relationship Id="rId4" Type="http://schemas.openxmlformats.org/officeDocument/2006/relationships/image" Target="../media/image30.wmf"/></Relationships>
</file>

<file path=ppt/slides/_rels/slide17.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7.wmf"/><Relationship Id="rId1" Type="http://schemas.openxmlformats.org/officeDocument/2006/relationships/slideLayout" Target="../slideLayouts/slideLayout5.xml"/><Relationship Id="rId4" Type="http://schemas.openxmlformats.org/officeDocument/2006/relationships/image" Target="../media/image30.wmf"/></Relationships>
</file>

<file path=ppt/slides/_rels/slide18.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27.wmf"/><Relationship Id="rId1" Type="http://schemas.openxmlformats.org/officeDocument/2006/relationships/slideLayout" Target="../slideLayouts/slideLayout8.xml"/><Relationship Id="rId4" Type="http://schemas.openxmlformats.org/officeDocument/2006/relationships/image" Target="../media/image28.wmf"/></Relationships>
</file>

<file path=ppt/slides/_rels/slide19.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slideLayout" Target="../slideLayouts/slideLayout5.xml"/><Relationship Id="rId4" Type="http://schemas.openxmlformats.org/officeDocument/2006/relationships/image" Target="../media/image31.wmf"/></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4.xml"/><Relationship Id="rId5" Type="http://schemas.openxmlformats.org/officeDocument/2006/relationships/image" Target="../media/image6.wmf"/><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wmf"/><Relationship Id="rId1" Type="http://schemas.openxmlformats.org/officeDocument/2006/relationships/slideLayout" Target="../slideLayouts/slideLayout4.xml"/><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4.xml"/><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4.xml"/><Relationship Id="rId5" Type="http://schemas.openxmlformats.org/officeDocument/2006/relationships/image" Target="../media/image14.wmf"/><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2.wmf"/><Relationship Id="rId1" Type="http://schemas.openxmlformats.org/officeDocument/2006/relationships/slideLayout" Target="../slideLayouts/slideLayout4.xml"/><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Religious </a:t>
            </a:r>
            <a:r>
              <a:rPr lang="en-US" dirty="0" smtClean="0"/>
              <a:t>Education: </a:t>
            </a:r>
            <a:br>
              <a:rPr lang="en-US" dirty="0" smtClean="0"/>
            </a:br>
            <a:r>
              <a:rPr lang="en-US" dirty="0" smtClean="0"/>
              <a:t>Small Program Options</a:t>
            </a:r>
            <a:endParaRPr lang="en-US" dirty="0"/>
          </a:p>
        </p:txBody>
      </p:sp>
      <p:sp>
        <p:nvSpPr>
          <p:cNvPr id="3" name="Subtitle 2"/>
          <p:cNvSpPr>
            <a:spLocks noGrp="1"/>
          </p:cNvSpPr>
          <p:nvPr>
            <p:ph type="subTitle" idx="1"/>
          </p:nvPr>
        </p:nvSpPr>
        <p:spPr/>
        <p:txBody>
          <a:bodyPr/>
          <a:lstStyle/>
          <a:p>
            <a:r>
              <a:rPr lang="en-US" dirty="0" smtClean="0"/>
              <a:t>Implementing policy 420</a:t>
            </a:r>
          </a:p>
          <a:p>
            <a:r>
              <a:rPr lang="en-US" sz="1200" dirty="0" smtClean="0"/>
              <a:t>Nov., 2014</a:t>
            </a:r>
            <a:endParaRPr lang="en-US" sz="1200" dirty="0"/>
          </a:p>
        </p:txBody>
      </p:sp>
    </p:spTree>
    <p:extLst>
      <p:ext uri="{BB962C8B-B14F-4D97-AF65-F5344CB8AC3E}">
        <p14:creationId xmlns:p14="http://schemas.microsoft.com/office/powerpoint/2010/main" val="3449440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sp>
        <p:nvSpPr>
          <p:cNvPr id="4" name="Content Placeholder 3"/>
          <p:cNvSpPr>
            <a:spLocks noGrp="1"/>
          </p:cNvSpPr>
          <p:nvPr>
            <p:ph sz="quarter" idx="2"/>
          </p:nvPr>
        </p:nvSpPr>
        <p:spPr>
          <a:xfrm>
            <a:off x="6553200" y="1676400"/>
            <a:ext cx="1888331" cy="1600200"/>
          </a:xfrm>
        </p:spPr>
        <p:txBody>
          <a:bodyPr>
            <a:noAutofit/>
          </a:bodyPr>
          <a:lstStyle/>
          <a:p>
            <a:pPr marL="0" indent="0">
              <a:buNone/>
            </a:pPr>
            <a:r>
              <a:rPr lang="en-US" dirty="0" smtClean="0"/>
              <a:t>Go Listen</a:t>
            </a:r>
          </a:p>
          <a:p>
            <a:pPr marL="0" indent="0">
              <a:buNone/>
            </a:pPr>
            <a:r>
              <a:rPr lang="en-US" dirty="0" smtClean="0"/>
              <a:t>to the</a:t>
            </a:r>
          </a:p>
          <a:p>
            <a:pPr marL="0" indent="0">
              <a:buNone/>
            </a:pPr>
            <a:r>
              <a:rPr lang="en-US" dirty="0" smtClean="0"/>
              <a:t>Community</a:t>
            </a:r>
            <a:endParaRPr lang="en-US" dirty="0"/>
          </a:p>
        </p:txBody>
      </p:sp>
      <p:grpSp>
        <p:nvGrpSpPr>
          <p:cNvPr id="5" name="Group 4"/>
          <p:cNvGrpSpPr/>
          <p:nvPr/>
        </p:nvGrpSpPr>
        <p:grpSpPr>
          <a:xfrm>
            <a:off x="1005308" y="5362036"/>
            <a:ext cx="6453068" cy="1244655"/>
            <a:chOff x="1006197" y="5362036"/>
            <a:chExt cx="6453068" cy="1244655"/>
          </a:xfrm>
        </p:grpSpPr>
        <p:pic>
          <p:nvPicPr>
            <p:cNvPr id="2051" name="Picture 3" descr="C:\Users\jstreett\AppData\Local\Microsoft\Windows\Temporary Internet Files\Content.IE5\0GDZEWIR\MC9000487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263997" y="5362036"/>
              <a:ext cx="1195268" cy="1244655"/>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streett\AppData\Local\Microsoft\Windows\Temporary Internet Files\Content.IE5\0GDZEWIR\MC90007882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6197" y="5562600"/>
              <a:ext cx="1585492" cy="904490"/>
            </a:xfrm>
            <a:prstGeom prst="rect">
              <a:avLst/>
            </a:prstGeom>
            <a:noFill/>
            <a:extLst>
              <a:ext uri="{909E8E84-426E-40DD-AFC4-6F175D3DCCD1}">
                <a14:hiddenFill xmlns:a14="http://schemas.microsoft.com/office/drawing/2010/main">
                  <a:solidFill>
                    <a:srgbClr val="FFFFFF"/>
                  </a:solidFill>
                </a14:hiddenFill>
              </a:ext>
            </a:extLst>
          </p:spPr>
        </p:pic>
      </p:grpSp>
      <p:pic>
        <p:nvPicPr>
          <p:cNvPr id="4098" name="Picture 2" descr="C:\Users\jstreett\AppData\Local\Microsoft\Windows\Temporary Internet Files\Content.IE5\0GDZEWIR\MC900434822[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7028" y="1829028"/>
            <a:ext cx="1828572" cy="182857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jstreett\AppData\Local\Microsoft\Windows\Temporary Internet Files\Content.IE5\KMT3FE34\MC90018715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48200" y="1842211"/>
            <a:ext cx="1842516" cy="151058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8600" y="3352800"/>
            <a:ext cx="3429000" cy="923330"/>
          </a:xfrm>
          <a:prstGeom prst="rect">
            <a:avLst/>
          </a:prstGeom>
          <a:noFill/>
        </p:spPr>
        <p:txBody>
          <a:bodyPr wrap="square" rtlCol="0">
            <a:spAutoFit/>
          </a:bodyPr>
          <a:lstStyle/>
          <a:p>
            <a:pPr algn="ctr"/>
            <a:r>
              <a:rPr lang="en-US" dirty="0"/>
              <a:t>Group Your Ideas</a:t>
            </a:r>
          </a:p>
          <a:p>
            <a:pPr algn="ctr"/>
            <a:r>
              <a:rPr lang="en-US" dirty="0"/>
              <a:t>(you will change these later)</a:t>
            </a:r>
          </a:p>
          <a:p>
            <a:endParaRPr lang="en-US" dirty="0"/>
          </a:p>
        </p:txBody>
      </p:sp>
      <p:pic>
        <p:nvPicPr>
          <p:cNvPr id="13" name="Picture 3" descr="C:\Users\jstreett\AppData\Local\Microsoft\Windows\Temporary Internet Files\Content.IE5\0GDZEWIR\MC9000487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7800" y="5362036"/>
            <a:ext cx="1195268" cy="1244655"/>
          </a:xfrm>
          <a:prstGeom prst="rect">
            <a:avLst/>
          </a:prstGeom>
          <a:noFill/>
          <a:extLst>
            <a:ext uri="{909E8E84-426E-40DD-AFC4-6F175D3DCCD1}">
              <a14:hiddenFill xmlns:a14="http://schemas.microsoft.com/office/drawing/2010/main">
                <a:solidFill>
                  <a:srgbClr val="FFFFFF"/>
                </a:solidFill>
              </a14:hiddenFill>
            </a:ext>
          </a:extLst>
        </p:spPr>
      </p:pic>
      <p:sp>
        <p:nvSpPr>
          <p:cNvPr id="14" name="Content Placeholder 3"/>
          <p:cNvSpPr txBox="1">
            <a:spLocks/>
          </p:cNvSpPr>
          <p:nvPr/>
        </p:nvSpPr>
        <p:spPr>
          <a:xfrm>
            <a:off x="914400" y="4800600"/>
            <a:ext cx="7239000" cy="7620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None/>
            </a:pPr>
            <a:r>
              <a:rPr lang="en-US" sz="1800" dirty="0"/>
              <a:t>No judging yet </a:t>
            </a:r>
            <a:r>
              <a:rPr lang="en-US" sz="1800" dirty="0" smtClean="0"/>
              <a:t>                  AND           Skip the parish nay-</a:t>
            </a:r>
            <a:r>
              <a:rPr lang="en-US" sz="1800" dirty="0" err="1" smtClean="0"/>
              <a:t>sayers</a:t>
            </a:r>
            <a:endParaRPr lang="en-US" sz="1800" dirty="0"/>
          </a:p>
        </p:txBody>
      </p:sp>
      <p:cxnSp>
        <p:nvCxnSpPr>
          <p:cNvPr id="10" name="Straight Connector 9"/>
          <p:cNvCxnSpPr/>
          <p:nvPr/>
        </p:nvCxnSpPr>
        <p:spPr>
          <a:xfrm>
            <a:off x="533400" y="4419600"/>
            <a:ext cx="79248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rot="20820942">
            <a:off x="3466252" y="2560645"/>
            <a:ext cx="1143000" cy="461665"/>
          </a:xfrm>
          <a:prstGeom prst="rect">
            <a:avLst/>
          </a:prstGeom>
          <a:noFill/>
        </p:spPr>
        <p:txBody>
          <a:bodyPr wrap="square" rtlCol="0">
            <a:spAutoFit/>
          </a:bodyPr>
          <a:lstStyle/>
          <a:p>
            <a:r>
              <a:rPr lang="en-US" sz="2400" dirty="0" smtClean="0"/>
              <a:t>then</a:t>
            </a:r>
            <a:endParaRPr lang="en-US" sz="2400" dirty="0"/>
          </a:p>
        </p:txBody>
      </p:sp>
    </p:spTree>
    <p:extLst>
      <p:ext uri="{BB962C8B-B14F-4D97-AF65-F5344CB8AC3E}">
        <p14:creationId xmlns:p14="http://schemas.microsoft.com/office/powerpoint/2010/main" val="363533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sp>
        <p:nvSpPr>
          <p:cNvPr id="4" name="Content Placeholder 3"/>
          <p:cNvSpPr>
            <a:spLocks noGrp="1"/>
          </p:cNvSpPr>
          <p:nvPr>
            <p:ph sz="quarter" idx="2"/>
          </p:nvPr>
        </p:nvSpPr>
        <p:spPr>
          <a:xfrm>
            <a:off x="4270248" y="1752600"/>
            <a:ext cx="3806952" cy="1676400"/>
          </a:xfrm>
        </p:spPr>
        <p:txBody>
          <a:bodyPr>
            <a:normAutofit/>
          </a:bodyPr>
          <a:lstStyle/>
          <a:p>
            <a:pPr marL="0" indent="0">
              <a:buNone/>
            </a:pPr>
            <a:r>
              <a:rPr lang="en-US" dirty="0" smtClean="0"/>
              <a:t>What experience can</a:t>
            </a:r>
          </a:p>
          <a:p>
            <a:pPr marL="0" indent="0">
              <a:buNone/>
            </a:pPr>
            <a:r>
              <a:rPr lang="en-US" dirty="0" smtClean="0"/>
              <a:t>we draw on:</a:t>
            </a:r>
            <a:endParaRPr lang="en-US" dirty="0"/>
          </a:p>
        </p:txBody>
      </p:sp>
      <p:pic>
        <p:nvPicPr>
          <p:cNvPr id="2050" name="Picture 2" descr="C:\Users\jstreett\AppData\Local\Microsoft\Windows\Temporary Internet Files\Content.IE5\6NIIQYX3\MC9002889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050" y="1676400"/>
            <a:ext cx="2647950" cy="174783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streett\AppData\Local\Microsoft\Windows\Temporary Internet Files\Content.IE5\0GDZEWIR\MC9000487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5362037"/>
            <a:ext cx="1195268" cy="124465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3"/>
          <p:cNvSpPr txBox="1">
            <a:spLocks/>
          </p:cNvSpPr>
          <p:nvPr/>
        </p:nvSpPr>
        <p:spPr>
          <a:xfrm>
            <a:off x="6756400" y="3497436"/>
            <a:ext cx="1724025" cy="1303164"/>
          </a:xfrm>
          <a:prstGeom prst="rect">
            <a:avLst/>
          </a:prstGeom>
        </p:spPr>
        <p:txBody>
          <a:bodyPr vert="horz">
            <a:normAutofit fontScale="925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r">
              <a:buFont typeface="Wingdings"/>
              <a:buNone/>
            </a:pPr>
            <a:r>
              <a:rPr lang="en-US" dirty="0" smtClean="0"/>
              <a:t>What is the community hoping for?</a:t>
            </a:r>
            <a:r>
              <a:rPr lang="en-US" sz="1800" dirty="0" smtClean="0"/>
              <a:t>              </a:t>
            </a:r>
          </a:p>
          <a:p>
            <a:pPr marL="0" indent="0" algn="r">
              <a:buFont typeface="Wingdings"/>
              <a:buNone/>
            </a:pPr>
            <a:endParaRPr lang="en-US" sz="1800" dirty="0"/>
          </a:p>
        </p:txBody>
      </p:sp>
      <p:pic>
        <p:nvPicPr>
          <p:cNvPr id="5122" name="Picture 2" descr="C:\Users\jstreett\AppData\Local\Microsoft\Windows\Temporary Internet Files\Content.IE5\KMT3FE34\MC90038325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77301" y="2096110"/>
            <a:ext cx="1834286" cy="11804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24699" y="5257800"/>
            <a:ext cx="2274034" cy="1323439"/>
          </a:xfrm>
          <a:prstGeom prst="rect">
            <a:avLst/>
          </a:prstGeom>
          <a:noFill/>
        </p:spPr>
        <p:txBody>
          <a:bodyPr wrap="square" rtlCol="0">
            <a:spAutoFit/>
          </a:bodyPr>
          <a:lstStyle/>
          <a:p>
            <a:pPr algn="r"/>
            <a:r>
              <a:rPr lang="en-US" sz="2000" dirty="0" smtClean="0"/>
              <a:t>Remember: frustration is hope expressed negatively</a:t>
            </a:r>
            <a:endParaRPr lang="en-US" sz="2000" dirty="0"/>
          </a:p>
        </p:txBody>
      </p:sp>
      <p:pic>
        <p:nvPicPr>
          <p:cNvPr id="5123" name="Picture 3" descr="C:\Users\jstreett\AppData\Local\Microsoft\Windows\Temporary Internet Files\Content.IE5\0GDZEWIR\MC90039104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91532" y="3497436"/>
            <a:ext cx="1807201" cy="139918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57200" y="3672659"/>
            <a:ext cx="3733800" cy="1785104"/>
          </a:xfrm>
          <a:prstGeom prst="rect">
            <a:avLst/>
          </a:prstGeom>
          <a:noFill/>
        </p:spPr>
        <p:txBody>
          <a:bodyPr wrap="square" rtlCol="0">
            <a:spAutoFit/>
          </a:bodyPr>
          <a:lstStyle/>
          <a:p>
            <a:pPr algn="ctr"/>
            <a:r>
              <a:rPr lang="en-US" sz="2800" dirty="0" smtClean="0"/>
              <a:t>Re-Gather </a:t>
            </a:r>
            <a:r>
              <a:rPr lang="en-US" sz="2800" dirty="0"/>
              <a:t>the </a:t>
            </a:r>
            <a:r>
              <a:rPr lang="en-US" sz="2800" dirty="0" smtClean="0"/>
              <a:t>Team</a:t>
            </a:r>
          </a:p>
          <a:p>
            <a:pPr algn="ctr"/>
            <a:r>
              <a:rPr lang="en-US" sz="2800" dirty="0"/>
              <a:t>f</a:t>
            </a:r>
            <a:r>
              <a:rPr lang="en-US" sz="2800" dirty="0" smtClean="0"/>
              <a:t>rom listening</a:t>
            </a:r>
            <a:endParaRPr lang="en-US" sz="2800" dirty="0"/>
          </a:p>
          <a:p>
            <a:pPr algn="ctr"/>
            <a:r>
              <a:rPr lang="en-US" dirty="0"/>
              <a:t>(See - you needed them later</a:t>
            </a:r>
            <a:r>
              <a:rPr lang="en-US" dirty="0" smtClean="0"/>
              <a:t>)</a:t>
            </a:r>
          </a:p>
          <a:p>
            <a:pPr algn="ctr"/>
            <a:r>
              <a:rPr lang="en-US" dirty="0" smtClean="0"/>
              <a:t>(still praying)</a:t>
            </a:r>
            <a:endParaRPr lang="en-US" dirty="0"/>
          </a:p>
          <a:p>
            <a:endParaRPr lang="en-US" dirty="0"/>
          </a:p>
        </p:txBody>
      </p:sp>
      <p:cxnSp>
        <p:nvCxnSpPr>
          <p:cNvPr id="11" name="Straight Arrow Connector 10"/>
          <p:cNvCxnSpPr/>
          <p:nvPr/>
        </p:nvCxnSpPr>
        <p:spPr>
          <a:xfrm flipV="1">
            <a:off x="2971800" y="2743201"/>
            <a:ext cx="1905000" cy="92945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3648399" y="4197028"/>
            <a:ext cx="1457001" cy="17434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124200" y="5029200"/>
            <a:ext cx="1752600" cy="6858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444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sp>
        <p:nvSpPr>
          <p:cNvPr id="3" name="Content Placeholder 2"/>
          <p:cNvSpPr>
            <a:spLocks noGrp="1"/>
          </p:cNvSpPr>
          <p:nvPr>
            <p:ph sz="quarter" idx="1"/>
          </p:nvPr>
        </p:nvSpPr>
        <p:spPr>
          <a:xfrm>
            <a:off x="533399" y="5486401"/>
            <a:ext cx="3657600" cy="941559"/>
          </a:xfrm>
        </p:spPr>
        <p:txBody>
          <a:bodyPr>
            <a:normAutofit/>
          </a:bodyPr>
          <a:lstStyle/>
          <a:p>
            <a:pPr marL="0" indent="0" algn="ctr">
              <a:buNone/>
            </a:pPr>
            <a:r>
              <a:rPr lang="en-US" dirty="0" smtClean="0"/>
              <a:t>These are </a:t>
            </a:r>
            <a:r>
              <a:rPr lang="en-US" b="1" u="sng" dirty="0" smtClean="0"/>
              <a:t>your</a:t>
            </a:r>
            <a:r>
              <a:rPr lang="en-US" dirty="0" smtClean="0"/>
              <a:t> ingredients</a:t>
            </a:r>
          </a:p>
          <a:p>
            <a:pPr marL="0" indent="0" algn="ctr">
              <a:buNone/>
            </a:pPr>
            <a:endParaRPr lang="en-US" sz="2000" dirty="0"/>
          </a:p>
        </p:txBody>
      </p:sp>
      <p:pic>
        <p:nvPicPr>
          <p:cNvPr id="6146" name="Picture 2" descr="C:\Users\jstreett\AppData\Local\Microsoft\Windows\Temporary Internet Files\Content.IE5\0GDZEWIR\MC9004119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399" y="2493743"/>
            <a:ext cx="1650289" cy="1565714"/>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jstreett\AppData\Local\Microsoft\Windows\Temporary Internet Files\Content.IE5\KMT3FE34\MC90038303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6964" y="2163941"/>
            <a:ext cx="1046436" cy="817873"/>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Users\jstreett\AppData\Local\Microsoft\Windows\Temporary Internet Files\Content.IE5\M1HHCZJ2\MC90027231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7050" y="3733800"/>
            <a:ext cx="851950" cy="1156259"/>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sz="quarter" idx="2"/>
          </p:nvPr>
        </p:nvSpPr>
        <p:spPr>
          <a:xfrm>
            <a:off x="5410200" y="1447800"/>
            <a:ext cx="3429000" cy="1676400"/>
          </a:xfrm>
        </p:spPr>
        <p:txBody>
          <a:bodyPr>
            <a:normAutofit/>
          </a:bodyPr>
          <a:lstStyle/>
          <a:p>
            <a:r>
              <a:rPr lang="en-US" dirty="0" smtClean="0"/>
              <a:t>What is the best recipe to match the ingredients you have on hand!!</a:t>
            </a:r>
            <a:endParaRPr lang="en-US" dirty="0"/>
          </a:p>
        </p:txBody>
      </p:sp>
      <p:pic>
        <p:nvPicPr>
          <p:cNvPr id="6150" name="Picture 6" descr="C:\Users\jstreett\AppData\Local\Microsoft\Windows\Temporary Internet Files\Content.IE5\6NIIQYX3\MC90023343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22063" y="2971800"/>
            <a:ext cx="2055137" cy="2579105"/>
          </a:xfrm>
          <a:prstGeom prst="rect">
            <a:avLst/>
          </a:prstGeom>
          <a:noFill/>
          <a:extLst>
            <a:ext uri="{909E8E84-426E-40DD-AFC4-6F175D3DCCD1}">
              <a14:hiddenFill xmlns:a14="http://schemas.microsoft.com/office/drawing/2010/main">
                <a:solidFill>
                  <a:srgbClr val="FFFFFF"/>
                </a:solidFill>
              </a14:hiddenFill>
            </a:ext>
          </a:extLst>
        </p:spPr>
      </p:pic>
      <p:sp>
        <p:nvSpPr>
          <p:cNvPr id="7" name="Right Arrow 6"/>
          <p:cNvSpPr/>
          <p:nvPr/>
        </p:nvSpPr>
        <p:spPr>
          <a:xfrm rot="18959478">
            <a:off x="3026237" y="4028245"/>
            <a:ext cx="3434738" cy="7934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11991" y="1792069"/>
            <a:ext cx="2133601" cy="646331"/>
          </a:xfrm>
          <a:prstGeom prst="rect">
            <a:avLst/>
          </a:prstGeom>
          <a:noFill/>
        </p:spPr>
        <p:txBody>
          <a:bodyPr wrap="square" rtlCol="0">
            <a:spAutoFit/>
          </a:bodyPr>
          <a:lstStyle/>
          <a:p>
            <a:pPr algn="ctr"/>
            <a:r>
              <a:rPr lang="en-US" dirty="0" smtClean="0"/>
              <a:t>The Community’s</a:t>
            </a:r>
          </a:p>
          <a:p>
            <a:pPr algn="ctr"/>
            <a:r>
              <a:rPr lang="en-US" dirty="0" smtClean="0"/>
              <a:t>Experiences</a:t>
            </a:r>
            <a:endParaRPr lang="en-US" dirty="0"/>
          </a:p>
        </p:txBody>
      </p:sp>
      <p:sp>
        <p:nvSpPr>
          <p:cNvPr id="12" name="TextBox 11"/>
          <p:cNvSpPr txBox="1"/>
          <p:nvPr/>
        </p:nvSpPr>
        <p:spPr>
          <a:xfrm>
            <a:off x="2258652" y="2953434"/>
            <a:ext cx="2133601" cy="646331"/>
          </a:xfrm>
          <a:prstGeom prst="rect">
            <a:avLst/>
          </a:prstGeom>
          <a:noFill/>
        </p:spPr>
        <p:txBody>
          <a:bodyPr wrap="square" rtlCol="0">
            <a:spAutoFit/>
          </a:bodyPr>
          <a:lstStyle/>
          <a:p>
            <a:pPr algn="ctr"/>
            <a:r>
              <a:rPr lang="en-US" dirty="0" smtClean="0"/>
              <a:t>The Community’s</a:t>
            </a:r>
          </a:p>
          <a:p>
            <a:pPr algn="ctr"/>
            <a:r>
              <a:rPr lang="en-US" dirty="0" smtClean="0"/>
              <a:t>Hopes</a:t>
            </a:r>
            <a:endParaRPr lang="en-US" dirty="0"/>
          </a:p>
        </p:txBody>
      </p:sp>
      <p:sp>
        <p:nvSpPr>
          <p:cNvPr id="14" name="TextBox 13"/>
          <p:cNvSpPr txBox="1"/>
          <p:nvPr/>
        </p:nvSpPr>
        <p:spPr>
          <a:xfrm>
            <a:off x="533399" y="4396449"/>
            <a:ext cx="2133601" cy="646331"/>
          </a:xfrm>
          <a:prstGeom prst="rect">
            <a:avLst/>
          </a:prstGeom>
          <a:noFill/>
        </p:spPr>
        <p:txBody>
          <a:bodyPr wrap="square" rtlCol="0">
            <a:spAutoFit/>
          </a:bodyPr>
          <a:lstStyle/>
          <a:p>
            <a:pPr algn="ctr"/>
            <a:r>
              <a:rPr lang="en-US" dirty="0" smtClean="0"/>
              <a:t>The Community’s</a:t>
            </a:r>
          </a:p>
          <a:p>
            <a:pPr algn="ctr"/>
            <a:r>
              <a:rPr lang="en-US" dirty="0" smtClean="0"/>
              <a:t>Resources</a:t>
            </a:r>
            <a:endParaRPr lang="en-US" dirty="0"/>
          </a:p>
        </p:txBody>
      </p:sp>
      <p:sp>
        <p:nvSpPr>
          <p:cNvPr id="15" name="TextBox 14"/>
          <p:cNvSpPr txBox="1"/>
          <p:nvPr/>
        </p:nvSpPr>
        <p:spPr>
          <a:xfrm>
            <a:off x="3962400" y="6019800"/>
            <a:ext cx="3962400" cy="36933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en-US" dirty="0" smtClean="0"/>
              <a:t>Discussion – other considerations</a:t>
            </a:r>
            <a:endParaRPr lang="en-US" dirty="0"/>
          </a:p>
        </p:txBody>
      </p:sp>
    </p:spTree>
    <p:extLst>
      <p:ext uri="{BB962C8B-B14F-4D97-AF65-F5344CB8AC3E}">
        <p14:creationId xmlns:p14="http://schemas.microsoft.com/office/powerpoint/2010/main" val="191200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Religious Education: </a:t>
            </a:r>
            <a:br>
              <a:rPr lang="en-US" sz="2800" dirty="0"/>
            </a:br>
            <a:r>
              <a:rPr lang="en-US" sz="2800" dirty="0"/>
              <a:t>Small Program Options</a:t>
            </a:r>
            <a:endParaRPr lang="en-US" sz="2700" dirty="0"/>
          </a:p>
        </p:txBody>
      </p:sp>
      <p:sp>
        <p:nvSpPr>
          <p:cNvPr id="3" name="Text Placeholder 2"/>
          <p:cNvSpPr>
            <a:spLocks noGrp="1"/>
          </p:cNvSpPr>
          <p:nvPr>
            <p:ph type="body" idx="1"/>
          </p:nvPr>
        </p:nvSpPr>
        <p:spPr/>
        <p:txBody>
          <a:bodyPr/>
          <a:lstStyle/>
          <a:p>
            <a:r>
              <a:rPr lang="en-US" dirty="0" smtClean="0"/>
              <a:t>Alternative Models Uncovered</a:t>
            </a:r>
            <a:endParaRPr lang="en-US" dirty="0"/>
          </a:p>
        </p:txBody>
      </p:sp>
    </p:spTree>
    <p:extLst>
      <p:ext uri="{BB962C8B-B14F-4D97-AF65-F5344CB8AC3E}">
        <p14:creationId xmlns:p14="http://schemas.microsoft.com/office/powerpoint/2010/main" val="3233788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t>
            </a:r>
            <a:r>
              <a:rPr lang="en-US" sz="3600" dirty="0" smtClean="0"/>
              <a:t>Alternatives</a:t>
            </a:r>
            <a:endParaRPr lang="en-US" dirty="0"/>
          </a:p>
        </p:txBody>
      </p:sp>
      <p:sp>
        <p:nvSpPr>
          <p:cNvPr id="4" name="Content Placeholder 3"/>
          <p:cNvSpPr>
            <a:spLocks noGrp="1"/>
          </p:cNvSpPr>
          <p:nvPr>
            <p:ph sz="quarter" idx="2"/>
          </p:nvPr>
        </p:nvSpPr>
        <p:spPr>
          <a:xfrm>
            <a:off x="228600" y="3200400"/>
            <a:ext cx="4114800" cy="3276600"/>
          </a:xfrm>
        </p:spPr>
        <p:txBody>
          <a:bodyPr/>
          <a:lstStyle/>
          <a:p>
            <a:r>
              <a:rPr lang="en-US" dirty="0" smtClean="0"/>
              <a:t>First – choose the table…</a:t>
            </a:r>
            <a:endParaRPr lang="en-US" dirty="0"/>
          </a:p>
        </p:txBody>
      </p:sp>
      <p:sp>
        <p:nvSpPr>
          <p:cNvPr id="6" name="Content Placeholder 5"/>
          <p:cNvSpPr>
            <a:spLocks noGrp="1"/>
          </p:cNvSpPr>
          <p:nvPr>
            <p:ph sz="quarter" idx="4"/>
          </p:nvPr>
        </p:nvSpPr>
        <p:spPr>
          <a:xfrm>
            <a:off x="4371975" y="3200400"/>
            <a:ext cx="3657600" cy="3048000"/>
          </a:xfrm>
        </p:spPr>
        <p:txBody>
          <a:bodyPr/>
          <a:lstStyle/>
          <a:p>
            <a:pPr marL="0" indent="0">
              <a:buNone/>
            </a:pPr>
            <a:r>
              <a:rPr lang="en-US" dirty="0" smtClean="0"/>
              <a:t>       …then the setting</a:t>
            </a:r>
            <a:endParaRPr lang="en-US" dirty="0"/>
          </a:p>
        </p:txBody>
      </p:sp>
      <p:sp>
        <p:nvSpPr>
          <p:cNvPr id="3" name="Text Placeholder 2"/>
          <p:cNvSpPr>
            <a:spLocks noGrp="1"/>
          </p:cNvSpPr>
          <p:nvPr>
            <p:ph type="body" sz="quarter" idx="1"/>
          </p:nvPr>
        </p:nvSpPr>
        <p:spPr>
          <a:xfrm>
            <a:off x="457200" y="2407920"/>
            <a:ext cx="3657600" cy="658368"/>
          </a:xfrm>
        </p:spPr>
        <p:txBody>
          <a:bodyPr>
            <a:normAutofit/>
          </a:bodyPr>
          <a:lstStyle/>
          <a:p>
            <a:pPr algn="ctr">
              <a:lnSpc>
                <a:spcPct val="120000"/>
              </a:lnSpc>
            </a:pPr>
            <a:r>
              <a:rPr lang="en-US" dirty="0" smtClean="0"/>
              <a:t>STEP 1</a:t>
            </a:r>
            <a:endParaRPr lang="en-US" dirty="0"/>
          </a:p>
        </p:txBody>
      </p:sp>
      <p:sp>
        <p:nvSpPr>
          <p:cNvPr id="5" name="Text Placeholder 4"/>
          <p:cNvSpPr>
            <a:spLocks noGrp="1"/>
          </p:cNvSpPr>
          <p:nvPr>
            <p:ph type="body" sz="quarter" idx="3"/>
          </p:nvPr>
        </p:nvSpPr>
        <p:spPr>
          <a:xfrm>
            <a:off x="4343400" y="2407920"/>
            <a:ext cx="3657600" cy="658368"/>
          </a:xfrm>
        </p:spPr>
        <p:txBody>
          <a:bodyPr>
            <a:normAutofit/>
          </a:bodyPr>
          <a:lstStyle/>
          <a:p>
            <a:pPr algn="ctr"/>
            <a:r>
              <a:rPr lang="en-US" dirty="0" smtClean="0"/>
              <a:t>STEP 2</a:t>
            </a:r>
            <a:endParaRPr lang="en-US" dirty="0"/>
          </a:p>
        </p:txBody>
      </p:sp>
      <p:pic>
        <p:nvPicPr>
          <p:cNvPr id="1026" name="Picture 2" descr="C:\Users\jstreett\AppData\Local\Microsoft\Windows\Temporary Internet Files\Content.IE5\4NJH5I29\MC9000303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267200"/>
            <a:ext cx="2626157" cy="20939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streett\AppData\Local\Microsoft\Windows\Temporary Internet Files\Content.IE5\13X3ST72\MC90031977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0424" y="4267200"/>
            <a:ext cx="2305490" cy="16002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57200" y="1524000"/>
            <a:ext cx="7543800" cy="769441"/>
          </a:xfrm>
          <a:prstGeom prst="rect">
            <a:avLst/>
          </a:prstGeom>
          <a:noFill/>
        </p:spPr>
        <p:txBody>
          <a:bodyPr wrap="square" rtlCol="0">
            <a:spAutoFit/>
          </a:bodyPr>
          <a:lstStyle/>
          <a:p>
            <a:r>
              <a:rPr lang="en-US" sz="2200" dirty="0" smtClean="0"/>
              <a:t>   How will you serve </a:t>
            </a:r>
            <a:r>
              <a:rPr lang="en-US" sz="2200" b="1" u="sng" dirty="0" smtClean="0"/>
              <a:t>your</a:t>
            </a:r>
            <a:r>
              <a:rPr lang="en-US" sz="2200" dirty="0" smtClean="0"/>
              <a:t> </a:t>
            </a:r>
            <a:r>
              <a:rPr lang="en-US" sz="2200" dirty="0"/>
              <a:t>r</a:t>
            </a:r>
            <a:r>
              <a:rPr lang="en-US" sz="2200" dirty="0" smtClean="0"/>
              <a:t>ecipe?</a:t>
            </a:r>
          </a:p>
          <a:p>
            <a:r>
              <a:rPr lang="en-US" sz="2200" dirty="0" smtClean="0"/>
              <a:t>                                                       A Process in Two Steps</a:t>
            </a:r>
            <a:endParaRPr lang="en-US" sz="2200" dirty="0"/>
          </a:p>
        </p:txBody>
      </p:sp>
    </p:spTree>
    <p:extLst>
      <p:ext uri="{BB962C8B-B14F-4D97-AF65-F5344CB8AC3E}">
        <p14:creationId xmlns:p14="http://schemas.microsoft.com/office/powerpoint/2010/main" val="4280207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6" name="Content Placeholder 5"/>
          <p:cNvSpPr>
            <a:spLocks noGrp="1"/>
          </p:cNvSpPr>
          <p:nvPr>
            <p:ph sz="quarter" idx="4"/>
          </p:nvPr>
        </p:nvSpPr>
        <p:spPr>
          <a:xfrm>
            <a:off x="4371975" y="3352800"/>
            <a:ext cx="3657600" cy="533400"/>
          </a:xfrm>
        </p:spPr>
        <p:txBody>
          <a:bodyPr/>
          <a:lstStyle/>
          <a:p>
            <a:pPr marL="0" indent="0">
              <a:buNone/>
            </a:pPr>
            <a:r>
              <a:rPr lang="en-US" dirty="0" smtClean="0"/>
              <a:t>...or</a:t>
            </a:r>
            <a:endParaRPr lang="en-US" dirty="0"/>
          </a:p>
        </p:txBody>
      </p:sp>
      <p:sp>
        <p:nvSpPr>
          <p:cNvPr id="5" name="Text Placeholder 4"/>
          <p:cNvSpPr>
            <a:spLocks noGrp="1"/>
          </p:cNvSpPr>
          <p:nvPr>
            <p:ph type="body" sz="quarter" idx="3"/>
          </p:nvPr>
        </p:nvSpPr>
        <p:spPr>
          <a:xfrm>
            <a:off x="1447800" y="2008632"/>
            <a:ext cx="5638800" cy="658368"/>
          </a:xfrm>
        </p:spPr>
        <p:txBody>
          <a:bodyPr>
            <a:normAutofit/>
          </a:bodyPr>
          <a:lstStyle/>
          <a:p>
            <a:pPr algn="ctr"/>
            <a:r>
              <a:rPr lang="en-US" dirty="0" smtClean="0"/>
              <a:t>1.   CONSIDER YOUR TABLE OPTIONS</a:t>
            </a:r>
            <a:endParaRPr lang="en-US" dirty="0"/>
          </a:p>
        </p:txBody>
      </p:sp>
      <p:pic>
        <p:nvPicPr>
          <p:cNvPr id="1026" name="Picture 2" descr="C:\Users\jstreett\AppData\Local\Microsoft\Windows\Temporary Internet Files\Content.IE5\4NJH5I29\MC9000303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6127" y="3581400"/>
            <a:ext cx="2626157" cy="209397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jstreett\AppData\Local\Microsoft\Windows\Temporary Internet Files\Content.IE5\4NJH5I29\MC90015712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75111" y="3564251"/>
            <a:ext cx="2206142" cy="199834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057400" y="5867400"/>
            <a:ext cx="4713111" cy="369332"/>
          </a:xfrm>
          <a:prstGeom prst="rect">
            <a:avLst/>
          </a:prstGeom>
          <a:noFill/>
        </p:spPr>
        <p:txBody>
          <a:bodyPr wrap="square" rtlCol="0">
            <a:spAutoFit/>
          </a:bodyPr>
          <a:lstStyle/>
          <a:p>
            <a:r>
              <a:rPr lang="en-US" dirty="0" smtClean="0"/>
              <a:t>Which table will best serve </a:t>
            </a:r>
            <a:r>
              <a:rPr lang="en-US" b="1" u="sng" dirty="0" smtClean="0"/>
              <a:t>your</a:t>
            </a:r>
            <a:r>
              <a:rPr lang="en-US" dirty="0" smtClean="0"/>
              <a:t> recipe?</a:t>
            </a:r>
            <a:endParaRPr lang="en-US" dirty="0"/>
          </a:p>
        </p:txBody>
      </p:sp>
      <p:sp>
        <p:nvSpPr>
          <p:cNvPr id="9" name="TextBox 8"/>
          <p:cNvSpPr txBox="1"/>
          <p:nvPr/>
        </p:nvSpPr>
        <p:spPr>
          <a:xfrm rot="19482464">
            <a:off x="1826450" y="3354337"/>
            <a:ext cx="2057400" cy="646331"/>
          </a:xfrm>
          <a:prstGeom prst="rect">
            <a:avLst/>
          </a:prstGeom>
          <a:noFill/>
        </p:spPr>
        <p:txBody>
          <a:bodyPr wrap="square" rtlCol="0">
            <a:spAutoFit/>
          </a:bodyPr>
          <a:lstStyle/>
          <a:p>
            <a:r>
              <a:rPr lang="en-US" dirty="0" smtClean="0"/>
              <a:t>Simple/Straight Forward</a:t>
            </a:r>
            <a:endParaRPr lang="en-US" dirty="0"/>
          </a:p>
        </p:txBody>
      </p:sp>
      <p:sp>
        <p:nvSpPr>
          <p:cNvPr id="14" name="TextBox 13"/>
          <p:cNvSpPr txBox="1"/>
          <p:nvPr/>
        </p:nvSpPr>
        <p:spPr>
          <a:xfrm rot="2620791">
            <a:off x="6263054" y="3516601"/>
            <a:ext cx="2057400" cy="646331"/>
          </a:xfrm>
          <a:prstGeom prst="rect">
            <a:avLst/>
          </a:prstGeom>
          <a:noFill/>
        </p:spPr>
        <p:txBody>
          <a:bodyPr wrap="square" rtlCol="0">
            <a:spAutoFit/>
          </a:bodyPr>
          <a:lstStyle/>
          <a:p>
            <a:r>
              <a:rPr lang="en-US" dirty="0" smtClean="0"/>
              <a:t>Enough room for everyone</a:t>
            </a:r>
            <a:endParaRPr lang="en-US" dirty="0"/>
          </a:p>
        </p:txBody>
      </p:sp>
    </p:spTree>
    <p:extLst>
      <p:ext uri="{BB962C8B-B14F-4D97-AF65-F5344CB8AC3E}">
        <p14:creationId xmlns:p14="http://schemas.microsoft.com/office/powerpoint/2010/main" val="860636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t>
            </a:r>
            <a:r>
              <a:rPr lang="en-US" sz="3200" dirty="0" smtClean="0"/>
              <a:t>Alternatives</a:t>
            </a:r>
            <a:endParaRPr lang="en-US" dirty="0"/>
          </a:p>
        </p:txBody>
      </p:sp>
      <p:sp>
        <p:nvSpPr>
          <p:cNvPr id="6" name="Content Placeholder 5"/>
          <p:cNvSpPr>
            <a:spLocks noGrp="1"/>
          </p:cNvSpPr>
          <p:nvPr>
            <p:ph sz="quarter" idx="4"/>
          </p:nvPr>
        </p:nvSpPr>
        <p:spPr>
          <a:xfrm>
            <a:off x="4371974" y="3276600"/>
            <a:ext cx="3781425" cy="3200400"/>
          </a:xfrm>
        </p:spPr>
        <p:txBody>
          <a:bodyPr>
            <a:normAutofit/>
          </a:bodyPr>
          <a:lstStyle/>
          <a:p>
            <a:r>
              <a:rPr lang="en-US" dirty="0" smtClean="0"/>
              <a:t>Family Gatherings </a:t>
            </a:r>
          </a:p>
          <a:p>
            <a:pPr lvl="1"/>
            <a:r>
              <a:rPr lang="en-US" dirty="0" smtClean="0"/>
              <a:t>with classes at parish</a:t>
            </a:r>
          </a:p>
          <a:p>
            <a:r>
              <a:rPr lang="en-US" dirty="0" smtClean="0"/>
              <a:t>Family Gatherings</a:t>
            </a:r>
          </a:p>
          <a:p>
            <a:pPr lvl="1"/>
            <a:r>
              <a:rPr lang="en-US" dirty="0" smtClean="0"/>
              <a:t>with home classes</a:t>
            </a:r>
          </a:p>
          <a:p>
            <a:r>
              <a:rPr lang="en-US" dirty="0" smtClean="0"/>
              <a:t>Your own variation on this theme</a:t>
            </a:r>
          </a:p>
        </p:txBody>
      </p:sp>
      <p:sp>
        <p:nvSpPr>
          <p:cNvPr id="5" name="Text Placeholder 4"/>
          <p:cNvSpPr>
            <a:spLocks noGrp="1"/>
          </p:cNvSpPr>
          <p:nvPr>
            <p:ph type="body" sz="quarter" idx="3"/>
          </p:nvPr>
        </p:nvSpPr>
        <p:spPr>
          <a:xfrm>
            <a:off x="3048000" y="1962912"/>
            <a:ext cx="5181600" cy="856488"/>
          </a:xfrm>
        </p:spPr>
        <p:txBody>
          <a:bodyPr tIns="182880">
            <a:normAutofit fontScale="85000" lnSpcReduction="20000"/>
          </a:bodyPr>
          <a:lstStyle/>
          <a:p>
            <a:pPr algn="ctr">
              <a:lnSpc>
                <a:spcPct val="120000"/>
              </a:lnSpc>
            </a:pPr>
            <a:r>
              <a:rPr lang="en-US" dirty="0" smtClean="0"/>
              <a:t>WHO </a:t>
            </a:r>
            <a:r>
              <a:rPr lang="en-US" dirty="0"/>
              <a:t>IS THE </a:t>
            </a:r>
            <a:r>
              <a:rPr lang="en-US" dirty="0">
                <a:solidFill>
                  <a:schemeClr val="tx1"/>
                </a:solidFill>
              </a:rPr>
              <a:t>FOCUS</a:t>
            </a:r>
            <a:r>
              <a:rPr lang="en-US" dirty="0"/>
              <a:t> OF YOUR EDUCATIONAL EFFORT?</a:t>
            </a:r>
          </a:p>
          <a:p>
            <a:pPr algn="ctr"/>
            <a:endParaRPr lang="en-US" dirty="0"/>
          </a:p>
        </p:txBody>
      </p:sp>
      <p:pic>
        <p:nvPicPr>
          <p:cNvPr id="1026" name="Picture 2" descr="C:\Users\jstreett\AppData\Local\Microsoft\Windows\Temporary Internet Files\Content.IE5\4NJH5I29\MC9000303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3408" y="4876800"/>
            <a:ext cx="1620858" cy="129239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jstreett\AppData\Local\Microsoft\Windows\Temporary Internet Files\Content.IE5\4NJH5I29\MC90015712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038600"/>
            <a:ext cx="1444142" cy="1308121"/>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jstreett\AppData\Local\Microsoft\Windows\Temporary Internet Files\Content.IE5\13X3ST72\MC90001339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71600" y="2590800"/>
            <a:ext cx="1410005" cy="1380744"/>
          </a:xfrm>
          <a:prstGeom prst="rect">
            <a:avLst/>
          </a:prstGeom>
          <a:noFill/>
          <a:extLst>
            <a:ext uri="{909E8E84-426E-40DD-AFC4-6F175D3DCCD1}">
              <a14:hiddenFill xmlns:a14="http://schemas.microsoft.com/office/drawing/2010/main">
                <a:solidFill>
                  <a:srgbClr val="FFFFFF"/>
                </a:solidFill>
              </a14:hiddenFill>
            </a:ext>
          </a:extLst>
        </p:spPr>
      </p:pic>
      <p:sp>
        <p:nvSpPr>
          <p:cNvPr id="11" name="Down Arrow 10"/>
          <p:cNvSpPr/>
          <p:nvPr/>
        </p:nvSpPr>
        <p:spPr>
          <a:xfrm rot="18683859">
            <a:off x="5963644" y="5858044"/>
            <a:ext cx="484632" cy="6785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rot="2550116">
            <a:off x="5995142" y="6127378"/>
            <a:ext cx="762000" cy="369332"/>
          </a:xfrm>
          <a:prstGeom prst="rect">
            <a:avLst/>
          </a:prstGeom>
          <a:noFill/>
        </p:spPr>
        <p:txBody>
          <a:bodyPr wrap="square" rtlCol="0">
            <a:spAutoFit/>
          </a:bodyPr>
          <a:lstStyle/>
          <a:p>
            <a:r>
              <a:rPr lang="en-US" dirty="0" smtClean="0"/>
              <a:t>or</a:t>
            </a:r>
            <a:endParaRPr lang="en-US" dirty="0"/>
          </a:p>
        </p:txBody>
      </p:sp>
    </p:spTree>
    <p:extLst>
      <p:ext uri="{BB962C8B-B14F-4D97-AF65-F5344CB8AC3E}">
        <p14:creationId xmlns:p14="http://schemas.microsoft.com/office/powerpoint/2010/main" val="3575932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6" name="Content Placeholder 5"/>
          <p:cNvSpPr>
            <a:spLocks noGrp="1"/>
          </p:cNvSpPr>
          <p:nvPr>
            <p:ph sz="quarter" idx="4"/>
          </p:nvPr>
        </p:nvSpPr>
        <p:spPr>
          <a:xfrm>
            <a:off x="4371974" y="2362200"/>
            <a:ext cx="3781425" cy="4191000"/>
          </a:xfrm>
        </p:spPr>
        <p:txBody>
          <a:bodyPr>
            <a:normAutofit/>
          </a:bodyPr>
          <a:lstStyle/>
          <a:p>
            <a:r>
              <a:rPr lang="en-US" dirty="0" smtClean="0"/>
              <a:t>Whole Community Gatherings</a:t>
            </a:r>
          </a:p>
          <a:p>
            <a:pPr lvl="1"/>
            <a:r>
              <a:rPr lang="en-US" dirty="0" smtClean="0"/>
              <a:t>with age group classes</a:t>
            </a:r>
          </a:p>
          <a:p>
            <a:r>
              <a:rPr lang="en-US" dirty="0" smtClean="0"/>
              <a:t>Whole Community Gatherings</a:t>
            </a:r>
          </a:p>
          <a:p>
            <a:pPr lvl="1"/>
            <a:r>
              <a:rPr lang="en-US" dirty="0" smtClean="0"/>
              <a:t>with at home sessions</a:t>
            </a:r>
          </a:p>
          <a:p>
            <a:r>
              <a:rPr lang="en-US" dirty="0" smtClean="0"/>
              <a:t>Whole Community Gatherings</a:t>
            </a:r>
          </a:p>
          <a:p>
            <a:pPr lvl="1"/>
            <a:r>
              <a:rPr lang="en-US" sz="2000" dirty="0" smtClean="0"/>
              <a:t>without age segregation</a:t>
            </a:r>
          </a:p>
          <a:p>
            <a:r>
              <a:rPr lang="en-US" sz="2300" dirty="0" smtClean="0"/>
              <a:t>Your own variation</a:t>
            </a:r>
            <a:endParaRPr lang="en-US" sz="2300" dirty="0"/>
          </a:p>
        </p:txBody>
      </p:sp>
      <p:sp>
        <p:nvSpPr>
          <p:cNvPr id="5" name="Text Placeholder 4"/>
          <p:cNvSpPr>
            <a:spLocks noGrp="1"/>
          </p:cNvSpPr>
          <p:nvPr>
            <p:ph type="body" sz="quarter" idx="3"/>
          </p:nvPr>
        </p:nvSpPr>
        <p:spPr/>
        <p:txBody>
          <a:bodyPr>
            <a:normAutofit/>
          </a:bodyPr>
          <a:lstStyle/>
          <a:p>
            <a:pPr algn="ctr"/>
            <a:r>
              <a:rPr lang="en-US" dirty="0" smtClean="0"/>
              <a:t>MORE TABLE CHOICES</a:t>
            </a:r>
            <a:endParaRPr lang="en-US" dirty="0"/>
          </a:p>
        </p:txBody>
      </p:sp>
      <p:pic>
        <p:nvPicPr>
          <p:cNvPr id="1026" name="Picture 2" descr="C:\Users\jstreett\AppData\Local\Microsoft\Windows\Temporary Internet Files\Content.IE5\4NJH5I29\MC9000303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5555" y="4648200"/>
            <a:ext cx="1620858" cy="129239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jstreett\AppData\Local\Microsoft\Windows\Temporary Internet Files\Content.IE5\4NJH5I29\MC90015712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11842" y="1981200"/>
            <a:ext cx="1444142" cy="1308121"/>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jstreett\AppData\Local\Microsoft\Windows\Temporary Internet Files\Content.IE5\13X3ST72\MC90001339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810000"/>
            <a:ext cx="1410005" cy="138074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1"/>
          </p:nvPr>
        </p:nvSpPr>
        <p:spPr>
          <a:xfrm rot="19745883">
            <a:off x="671456" y="3639888"/>
            <a:ext cx="3657600" cy="658368"/>
          </a:xfrm>
        </p:spPr>
        <p:txBody>
          <a:bodyPr>
            <a:normAutofit fontScale="62500" lnSpcReduction="20000"/>
          </a:bodyPr>
          <a:lstStyle/>
          <a:p>
            <a:r>
              <a:rPr lang="en-US" sz="2400" dirty="0"/>
              <a:t>WHO IS THE FOCUS OF YOUR EDUCATIONAL EFFORT?</a:t>
            </a:r>
          </a:p>
        </p:txBody>
      </p:sp>
    </p:spTree>
    <p:extLst>
      <p:ext uri="{BB962C8B-B14F-4D97-AF65-F5344CB8AC3E}">
        <p14:creationId xmlns:p14="http://schemas.microsoft.com/office/powerpoint/2010/main" val="3719957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477000" y="1264920"/>
            <a:ext cx="2133600" cy="4145280"/>
          </a:xfrm>
        </p:spPr>
        <p:txBody>
          <a:bodyPr>
            <a:normAutofit/>
          </a:bodyPr>
          <a:lstStyle/>
          <a:p>
            <a:endParaRPr lang="en-US" sz="3200" dirty="0" smtClean="0"/>
          </a:p>
          <a:p>
            <a:r>
              <a:rPr lang="en-US" sz="3200" dirty="0" smtClean="0"/>
              <a:t>NOW IT IS TIME TO PICK THE PLACE SETTING</a:t>
            </a:r>
            <a:endParaRPr lang="en-US" sz="3200" dirty="0"/>
          </a:p>
        </p:txBody>
      </p:sp>
      <p:pic>
        <p:nvPicPr>
          <p:cNvPr id="7" name="Picture 2" descr="C:\Users\jstreett\AppData\Local\Microsoft\Windows\Temporary Internet Files\Content.IE5\4NJH5I29\MC9000303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4343400"/>
            <a:ext cx="2658035" cy="211939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jstreett\AppData\Local\Microsoft\Windows\Temporary Internet Files\Content.IE5\6U0C5GW2\MC9003893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685800"/>
            <a:ext cx="909828" cy="742493"/>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jstreett\AppData\Local\Microsoft\Windows\Temporary Internet Files\Content.IE5\13X3ST72\MC90031977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53200" y="5241350"/>
            <a:ext cx="1274388" cy="88453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77106"/>
            <a:ext cx="4034028" cy="1276945"/>
          </a:xfrm>
          <a:prstGeom prst="round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wrap="square" tIns="274320" rtlCol="0" anchor="ctr">
            <a:spAutoFit/>
          </a:bodyPr>
          <a:lstStyle/>
          <a:p>
            <a:pPr algn="ctr"/>
            <a:r>
              <a:rPr lang="en-US" dirty="0"/>
              <a:t>Is your focus on the families who have school age children?</a:t>
            </a:r>
          </a:p>
          <a:p>
            <a:endParaRPr lang="en-US" dirty="0"/>
          </a:p>
        </p:txBody>
      </p:sp>
      <p:sp>
        <p:nvSpPr>
          <p:cNvPr id="5" name="TextBox 4"/>
          <p:cNvSpPr txBox="1"/>
          <p:nvPr/>
        </p:nvSpPr>
        <p:spPr>
          <a:xfrm>
            <a:off x="1828800" y="2057400"/>
            <a:ext cx="3200400" cy="1481257"/>
          </a:xfrm>
          <a:prstGeom prst="round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wrap="square" tIns="182880" rtlCol="0">
            <a:spAutoFit/>
          </a:bodyPr>
          <a:lstStyle/>
          <a:p>
            <a:r>
              <a:rPr lang="en-US" dirty="0"/>
              <a:t>Are you considering the educational needs of all the people of the parish?</a:t>
            </a:r>
          </a:p>
          <a:p>
            <a:endParaRPr lang="en-US" dirty="0"/>
          </a:p>
        </p:txBody>
      </p:sp>
      <p:sp>
        <p:nvSpPr>
          <p:cNvPr id="9" name="TextBox 8"/>
          <p:cNvSpPr txBox="1"/>
          <p:nvPr/>
        </p:nvSpPr>
        <p:spPr>
          <a:xfrm>
            <a:off x="228600" y="4876800"/>
            <a:ext cx="2286000" cy="1754326"/>
          </a:xfrm>
          <a:prstGeom prst="rect">
            <a:avLst/>
          </a:prstGeom>
          <a:noFill/>
        </p:spPr>
        <p:txBody>
          <a:bodyPr wrap="square" rtlCol="0">
            <a:spAutoFit/>
          </a:bodyPr>
          <a:lstStyle/>
          <a:p>
            <a:r>
              <a:rPr lang="en-US" dirty="0" smtClean="0"/>
              <a:t>Which </a:t>
            </a:r>
            <a:r>
              <a:rPr lang="en-US" b="1" dirty="0" smtClean="0"/>
              <a:t>FOCUS</a:t>
            </a:r>
            <a:r>
              <a:rPr lang="en-US" dirty="0" smtClean="0"/>
              <a:t> bests matches the CURRENT needs and resources </a:t>
            </a:r>
            <a:r>
              <a:rPr lang="en-US" dirty="0"/>
              <a:t>of your </a:t>
            </a:r>
            <a:r>
              <a:rPr lang="en-US" dirty="0" smtClean="0"/>
              <a:t>parish?</a:t>
            </a:r>
            <a:endParaRPr lang="en-US" dirty="0"/>
          </a:p>
          <a:p>
            <a:endParaRPr lang="en-US" dirty="0"/>
          </a:p>
        </p:txBody>
      </p:sp>
      <p:sp>
        <p:nvSpPr>
          <p:cNvPr id="11" name="TextBox 10"/>
          <p:cNvSpPr txBox="1"/>
          <p:nvPr/>
        </p:nvSpPr>
        <p:spPr>
          <a:xfrm rot="20360034">
            <a:off x="3321402" y="3857489"/>
            <a:ext cx="3048000" cy="733663"/>
          </a:xfrm>
          <a:prstGeom prst="rightArrow">
            <a:avLst/>
          </a:prstGeom>
          <a:solidFill>
            <a:schemeClr val="accent4">
              <a:lumMod val="60000"/>
              <a:lumOff val="40000"/>
            </a:schemeClr>
          </a:solidFill>
        </p:spPr>
        <p:txBody>
          <a:bodyPr wrap="square" rtlCol="0">
            <a:spAutoFit/>
          </a:bodyPr>
          <a:lstStyle/>
          <a:p>
            <a:r>
              <a:rPr lang="en-US" dirty="0" smtClean="0"/>
              <a:t>Make this choice and…</a:t>
            </a:r>
            <a:endParaRPr lang="en-US" dirty="0"/>
          </a:p>
        </p:txBody>
      </p:sp>
    </p:spTree>
    <p:extLst>
      <p:ext uri="{BB962C8B-B14F-4D97-AF65-F5344CB8AC3E}">
        <p14:creationId xmlns:p14="http://schemas.microsoft.com/office/powerpoint/2010/main" val="1706660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4" name="Content Placeholder 3"/>
          <p:cNvSpPr>
            <a:spLocks noGrp="1"/>
          </p:cNvSpPr>
          <p:nvPr>
            <p:ph sz="quarter" idx="2"/>
          </p:nvPr>
        </p:nvSpPr>
        <p:spPr/>
        <p:txBody>
          <a:bodyPr/>
          <a:lstStyle/>
          <a:p>
            <a:r>
              <a:rPr lang="en-US" dirty="0" smtClean="0"/>
              <a:t>..</a:t>
            </a:r>
            <a:endParaRPr lang="en-US" dirty="0"/>
          </a:p>
        </p:txBody>
      </p:sp>
      <p:sp>
        <p:nvSpPr>
          <p:cNvPr id="6" name="Content Placeholder 5"/>
          <p:cNvSpPr>
            <a:spLocks noGrp="1"/>
          </p:cNvSpPr>
          <p:nvPr>
            <p:ph sz="quarter" idx="4"/>
          </p:nvPr>
        </p:nvSpPr>
        <p:spPr>
          <a:xfrm>
            <a:off x="4191000" y="2438400"/>
            <a:ext cx="4191000" cy="3429000"/>
          </a:xfrm>
        </p:spPr>
        <p:txBody>
          <a:bodyPr>
            <a:normAutofit/>
          </a:bodyPr>
          <a:lstStyle/>
          <a:p>
            <a:r>
              <a:rPr lang="en-US" dirty="0" smtClean="0"/>
              <a:t>Textbooks</a:t>
            </a:r>
          </a:p>
          <a:p>
            <a:r>
              <a:rPr lang="en-US" dirty="0" smtClean="0"/>
              <a:t>Lectionary Based</a:t>
            </a:r>
          </a:p>
          <a:p>
            <a:r>
              <a:rPr lang="en-US" dirty="0" smtClean="0"/>
              <a:t>Fashioning Faith</a:t>
            </a:r>
          </a:p>
          <a:p>
            <a:r>
              <a:rPr lang="en-US" dirty="0" smtClean="0"/>
              <a:t>Family Intergenerational</a:t>
            </a:r>
          </a:p>
          <a:p>
            <a:r>
              <a:rPr lang="en-US" dirty="0" smtClean="0"/>
              <a:t>Milestones</a:t>
            </a:r>
          </a:p>
          <a:p>
            <a:r>
              <a:rPr lang="en-US" dirty="0" smtClean="0"/>
              <a:t>Your own variation on these options</a:t>
            </a:r>
          </a:p>
        </p:txBody>
      </p:sp>
      <p:sp>
        <p:nvSpPr>
          <p:cNvPr id="3" name="Text Placeholder 2"/>
          <p:cNvSpPr>
            <a:spLocks noGrp="1"/>
          </p:cNvSpPr>
          <p:nvPr>
            <p:ph type="body" sz="quarter" idx="1"/>
          </p:nvPr>
        </p:nvSpPr>
        <p:spPr/>
        <p:txBody>
          <a:bodyPr>
            <a:normAutofit/>
          </a:bodyPr>
          <a:lstStyle/>
          <a:p>
            <a:pPr algn="ctr"/>
            <a:r>
              <a:rPr lang="en-US" sz="2200" dirty="0" smtClean="0"/>
              <a:t>STEP 2</a:t>
            </a:r>
            <a:endParaRPr lang="en-US" dirty="0"/>
          </a:p>
        </p:txBody>
      </p:sp>
      <p:sp>
        <p:nvSpPr>
          <p:cNvPr id="5" name="Text Placeholder 4"/>
          <p:cNvSpPr>
            <a:spLocks noGrp="1"/>
          </p:cNvSpPr>
          <p:nvPr>
            <p:ph type="body" sz="quarter" idx="3"/>
          </p:nvPr>
        </p:nvSpPr>
        <p:spPr/>
        <p:txBody>
          <a:bodyPr>
            <a:normAutofit/>
          </a:bodyPr>
          <a:lstStyle/>
          <a:p>
            <a:pPr algn="ctr"/>
            <a:r>
              <a:rPr lang="en-US" dirty="0" smtClean="0"/>
              <a:t>SETTINGS CHOICES</a:t>
            </a:r>
            <a:endParaRPr lang="en-US" dirty="0"/>
          </a:p>
        </p:txBody>
      </p:sp>
      <p:pic>
        <p:nvPicPr>
          <p:cNvPr id="5122" name="Picture 2" descr="C:\Users\jstreett\AppData\Local\Microsoft\Windows\Temporary Internet Files\Content.IE5\XF04XXLV\MC9003391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3886200"/>
            <a:ext cx="990600" cy="9906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jstreett\AppData\Local\Microsoft\Windows\Temporary Internet Files\Content.IE5\4NJH5I29\MC90027996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8400" y="4151966"/>
            <a:ext cx="1447800" cy="123825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jstreett\AppData\Local\Microsoft\Windows\Temporary Internet Files\Content.IE5\6U0C5GW2\MC90038937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 y="5334000"/>
            <a:ext cx="1215435" cy="99189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048000" y="5867400"/>
            <a:ext cx="4800600" cy="646331"/>
          </a:xfrm>
          <a:prstGeom prst="rect">
            <a:avLst/>
          </a:prstGeom>
          <a:noFill/>
        </p:spPr>
        <p:txBody>
          <a:bodyPr wrap="square" rtlCol="0">
            <a:spAutoFit/>
          </a:bodyPr>
          <a:lstStyle/>
          <a:p>
            <a:r>
              <a:rPr lang="en-US" dirty="0" smtClean="0"/>
              <a:t>Essential Question: Does the table setting work well with the table you have chosen?</a:t>
            </a:r>
            <a:endParaRPr lang="en-US" dirty="0"/>
          </a:p>
        </p:txBody>
      </p:sp>
      <p:sp>
        <p:nvSpPr>
          <p:cNvPr id="8" name="TextBox 7"/>
          <p:cNvSpPr txBox="1"/>
          <p:nvPr/>
        </p:nvSpPr>
        <p:spPr>
          <a:xfrm>
            <a:off x="1143000" y="2438400"/>
            <a:ext cx="2895600" cy="923330"/>
          </a:xfrm>
          <a:prstGeom prst="rect">
            <a:avLst/>
          </a:prstGeom>
          <a:noFill/>
        </p:spPr>
        <p:txBody>
          <a:bodyPr wrap="square" rtlCol="0">
            <a:spAutoFit/>
          </a:bodyPr>
          <a:lstStyle/>
          <a:p>
            <a:r>
              <a:rPr lang="en-US" dirty="0" smtClean="0"/>
              <a:t>What style of curriculum will best fit the structure you chose?</a:t>
            </a:r>
            <a:endParaRPr lang="en-US" dirty="0"/>
          </a:p>
        </p:txBody>
      </p:sp>
    </p:spTree>
    <p:extLst>
      <p:ext uri="{BB962C8B-B14F-4D97-AF65-F5344CB8AC3E}">
        <p14:creationId xmlns:p14="http://schemas.microsoft.com/office/powerpoint/2010/main" val="2649917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533400"/>
            <a:ext cx="8260672" cy="810828"/>
          </a:xfrm>
        </p:spPr>
        <p:txBody>
          <a:bodyPr>
            <a:normAutofit fontScale="90000"/>
          </a:bodyPr>
          <a:lstStyle/>
          <a:p>
            <a:r>
              <a:rPr lang="en-US" sz="3200" dirty="0"/>
              <a:t>Religious Education: </a:t>
            </a:r>
            <a:br>
              <a:rPr lang="en-US" sz="3200" dirty="0"/>
            </a:br>
            <a:r>
              <a:rPr lang="en-US" sz="3200" dirty="0"/>
              <a:t>Small Program Options</a:t>
            </a:r>
            <a:endParaRPr lang="en-US" sz="2900" dirty="0"/>
          </a:p>
        </p:txBody>
      </p:sp>
      <p:sp>
        <p:nvSpPr>
          <p:cNvPr id="3" name="Content Placeholder 2"/>
          <p:cNvSpPr>
            <a:spLocks noGrp="1"/>
          </p:cNvSpPr>
          <p:nvPr>
            <p:ph sz="quarter" idx="1"/>
          </p:nvPr>
        </p:nvSpPr>
        <p:spPr>
          <a:xfrm>
            <a:off x="457200" y="1600200"/>
            <a:ext cx="7620000" cy="4873752"/>
          </a:xfrm>
        </p:spPr>
        <p:txBody>
          <a:bodyPr/>
          <a:lstStyle/>
          <a:p>
            <a:r>
              <a:rPr lang="en-US" dirty="0" smtClean="0"/>
              <a:t>Policy 420</a:t>
            </a:r>
          </a:p>
          <a:p>
            <a:pPr lvl="1"/>
            <a:endParaRPr lang="en-US" dirty="0"/>
          </a:p>
          <a:p>
            <a:pPr lvl="1"/>
            <a:r>
              <a:rPr lang="en-US" dirty="0" smtClean="0"/>
              <a:t>What Does It Say?</a:t>
            </a:r>
          </a:p>
          <a:p>
            <a:pPr lvl="2"/>
            <a:r>
              <a:rPr lang="en-US" dirty="0" smtClean="0"/>
              <a:t>There must be 6 or more students in at least 9 grades</a:t>
            </a:r>
          </a:p>
          <a:p>
            <a:pPr lvl="3"/>
            <a:r>
              <a:rPr lang="en-US" dirty="0" smtClean="0"/>
              <a:t>Below that:</a:t>
            </a:r>
          </a:p>
          <a:p>
            <a:pPr lvl="4"/>
            <a:r>
              <a:rPr lang="en-US" dirty="0" smtClean="0"/>
              <a:t>1) Combine with a neighboring program</a:t>
            </a:r>
          </a:p>
          <a:p>
            <a:pPr lvl="5"/>
            <a:r>
              <a:rPr lang="en-US" dirty="0" smtClean="0"/>
              <a:t>A) Pastor contacts regional Vicar to inform him</a:t>
            </a:r>
          </a:p>
          <a:p>
            <a:pPr lvl="5"/>
            <a:r>
              <a:rPr lang="en-US" dirty="0" smtClean="0"/>
              <a:t>B) Pastor contacts neighboring pastor(s) to inform them</a:t>
            </a:r>
          </a:p>
          <a:p>
            <a:pPr lvl="6"/>
            <a:r>
              <a:rPr lang="en-US" dirty="0" smtClean="0"/>
              <a:t>(negotiate catechist sharing and cost sharing)</a:t>
            </a:r>
          </a:p>
          <a:p>
            <a:pPr lvl="5"/>
            <a:r>
              <a:rPr lang="en-US" dirty="0" smtClean="0"/>
              <a:t>C) Pastor and staff plan to keep children affiliated to parish</a:t>
            </a:r>
          </a:p>
          <a:p>
            <a:pPr lvl="4"/>
            <a:r>
              <a:rPr lang="en-US" dirty="0" smtClean="0"/>
              <a:t>2) Run an alternative model program</a:t>
            </a:r>
          </a:p>
          <a:p>
            <a:pPr lvl="5"/>
            <a:r>
              <a:rPr lang="en-US" dirty="0" smtClean="0"/>
              <a:t>Note: Homeschooling is not considered an alternative program for the parish to employ</a:t>
            </a:r>
          </a:p>
          <a:p>
            <a:pPr lvl="2"/>
            <a:endParaRPr lang="en-US" dirty="0"/>
          </a:p>
        </p:txBody>
      </p:sp>
      <p:pic>
        <p:nvPicPr>
          <p:cNvPr id="1026" name="Picture 2" descr="C:\Users\jstreett\AppData\Local\Microsoft\Windows\Temporary Internet Files\Content.IE5\X7S41VP4\MC90044045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880946">
            <a:off x="5867400" y="914400"/>
            <a:ext cx="1828800" cy="1381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099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3" name="Content Placeholder 2"/>
          <p:cNvSpPr>
            <a:spLocks noGrp="1"/>
          </p:cNvSpPr>
          <p:nvPr>
            <p:ph sz="quarter" idx="1"/>
          </p:nvPr>
        </p:nvSpPr>
        <p:spPr>
          <a:xfrm>
            <a:off x="762000" y="2590800"/>
            <a:ext cx="7467600" cy="4038600"/>
          </a:xfrm>
        </p:spPr>
        <p:txBody>
          <a:bodyPr>
            <a:normAutofit lnSpcReduction="10000"/>
          </a:bodyPr>
          <a:lstStyle/>
          <a:p>
            <a:pPr lvl="1"/>
            <a:r>
              <a:rPr lang="en-US" dirty="0" smtClean="0"/>
              <a:t>A pastor who has the time and the interest to be totally involved</a:t>
            </a:r>
          </a:p>
          <a:p>
            <a:pPr lvl="1"/>
            <a:r>
              <a:rPr lang="en-US" dirty="0" smtClean="0"/>
              <a:t>A pastor and staff who are willing to be open to making mistakes with the patience to correct them </a:t>
            </a:r>
          </a:p>
          <a:p>
            <a:pPr lvl="1"/>
            <a:r>
              <a:rPr lang="en-US" dirty="0" smtClean="0"/>
              <a:t>A staff person with considerable time and good organizational skills</a:t>
            </a:r>
          </a:p>
          <a:p>
            <a:pPr lvl="1"/>
            <a:r>
              <a:rPr lang="en-US" dirty="0" smtClean="0"/>
              <a:t>A staff person interested and with the time to learn new approaches and resources</a:t>
            </a:r>
          </a:p>
          <a:p>
            <a:pPr lvl="1"/>
            <a:r>
              <a:rPr lang="en-US" dirty="0" smtClean="0"/>
              <a:t>The ability and interest to weather the challenges of change for 3 to 5 years</a:t>
            </a:r>
          </a:p>
          <a:p>
            <a:pPr lvl="1"/>
            <a:r>
              <a:rPr lang="en-US" dirty="0" smtClean="0"/>
              <a:t>There must be a recognized team of people who will support the change</a:t>
            </a:r>
          </a:p>
          <a:p>
            <a:endParaRPr lang="en-US" dirty="0" smtClean="0"/>
          </a:p>
          <a:p>
            <a:endParaRPr lang="en-US" dirty="0"/>
          </a:p>
        </p:txBody>
      </p:sp>
      <p:sp>
        <p:nvSpPr>
          <p:cNvPr id="4" name="TextBox 3"/>
          <p:cNvSpPr txBox="1"/>
          <p:nvPr/>
        </p:nvSpPr>
        <p:spPr>
          <a:xfrm>
            <a:off x="1066800" y="1510070"/>
            <a:ext cx="6858000" cy="1004530"/>
          </a:xfrm>
          <a:prstGeom prst="roundRect">
            <a:avLst/>
          </a:prstGeom>
          <a:solidFill>
            <a:schemeClr val="accent4"/>
          </a:solidFill>
          <a:ln>
            <a:solidFill>
              <a:schemeClr val="accent1"/>
            </a:solidFill>
          </a:ln>
        </p:spPr>
        <p:style>
          <a:lnRef idx="2">
            <a:schemeClr val="accent1"/>
          </a:lnRef>
          <a:fillRef idx="1">
            <a:schemeClr val="lt1"/>
          </a:fillRef>
          <a:effectRef idx="0">
            <a:schemeClr val="accent1"/>
          </a:effectRef>
          <a:fontRef idx="minor">
            <a:schemeClr val="dk1"/>
          </a:fontRef>
        </p:style>
        <p:txBody>
          <a:bodyPr wrap="square" tIns="274320" rtlCol="0">
            <a:spAutoFit/>
          </a:bodyPr>
          <a:lstStyle/>
          <a:p>
            <a:pPr algn="ctr"/>
            <a:r>
              <a:rPr lang="en-US" sz="2000" cap="small" dirty="0"/>
              <a:t>What is </a:t>
            </a:r>
            <a:r>
              <a:rPr lang="en-US" sz="2000" cap="small" dirty="0" smtClean="0"/>
              <a:t>necessary </a:t>
            </a:r>
            <a:r>
              <a:rPr lang="en-US" sz="2000" cap="small" dirty="0"/>
              <a:t>for an Alternative to succeed?</a:t>
            </a:r>
          </a:p>
          <a:p>
            <a:endParaRPr lang="en-US" dirty="0"/>
          </a:p>
        </p:txBody>
      </p:sp>
    </p:spTree>
    <p:extLst>
      <p:ext uri="{BB962C8B-B14F-4D97-AF65-F5344CB8AC3E}">
        <p14:creationId xmlns:p14="http://schemas.microsoft.com/office/powerpoint/2010/main" val="4096700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3" name="Content Placeholder 2"/>
          <p:cNvSpPr>
            <a:spLocks noGrp="1"/>
          </p:cNvSpPr>
          <p:nvPr>
            <p:ph sz="quarter" idx="1"/>
          </p:nvPr>
        </p:nvSpPr>
        <p:spPr>
          <a:xfrm>
            <a:off x="457200" y="2590800"/>
            <a:ext cx="7467600" cy="3429000"/>
          </a:xfrm>
        </p:spPr>
        <p:txBody>
          <a:bodyPr/>
          <a:lstStyle/>
          <a:p>
            <a:pPr lvl="1"/>
            <a:r>
              <a:rPr lang="en-US" dirty="0" smtClean="0"/>
              <a:t>It can rejuvenate the entire parish because discipleship of adults becomes </a:t>
            </a:r>
            <a:r>
              <a:rPr lang="en-US" dirty="0"/>
              <a:t>a</a:t>
            </a:r>
            <a:r>
              <a:rPr lang="en-US" dirty="0" smtClean="0"/>
              <a:t> prime focus (not only children)</a:t>
            </a:r>
          </a:p>
          <a:p>
            <a:pPr lvl="1"/>
            <a:r>
              <a:rPr lang="en-US" dirty="0" smtClean="0"/>
              <a:t>Children will learn the faith where they have always learned it best, in households of faith</a:t>
            </a:r>
          </a:p>
          <a:p>
            <a:pPr lvl="1"/>
            <a:r>
              <a:rPr lang="en-US" dirty="0" smtClean="0"/>
              <a:t>You can work to keep youth and young adults connected to the faith because faith is not just another class – it is something we all do forever</a:t>
            </a:r>
          </a:p>
          <a:p>
            <a:pPr lvl="1"/>
            <a:r>
              <a:rPr lang="en-US" dirty="0" smtClean="0"/>
              <a:t>Vibrant parishes grow</a:t>
            </a:r>
          </a:p>
          <a:p>
            <a:endParaRPr lang="en-US" dirty="0" smtClean="0"/>
          </a:p>
          <a:p>
            <a:endParaRPr lang="en-US" dirty="0"/>
          </a:p>
        </p:txBody>
      </p:sp>
      <p:sp>
        <p:nvSpPr>
          <p:cNvPr id="4" name="TextBox 3"/>
          <p:cNvSpPr txBox="1"/>
          <p:nvPr/>
        </p:nvSpPr>
        <p:spPr>
          <a:xfrm>
            <a:off x="990600" y="1600200"/>
            <a:ext cx="6781800" cy="1055608"/>
          </a:xfrm>
          <a:prstGeom prst="roundRect">
            <a:avLst/>
          </a:prstGeom>
          <a:solidFill>
            <a:schemeClr val="accent4"/>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US" dirty="0" smtClean="0"/>
          </a:p>
          <a:p>
            <a:pPr algn="ctr"/>
            <a:r>
              <a:rPr lang="en-US" sz="2000" cap="small" dirty="0" smtClean="0"/>
              <a:t>What </a:t>
            </a:r>
            <a:r>
              <a:rPr lang="en-US" sz="2000" cap="small" dirty="0"/>
              <a:t>might an Alternative Program do for you?</a:t>
            </a:r>
          </a:p>
          <a:p>
            <a:endParaRPr lang="en-US" dirty="0"/>
          </a:p>
        </p:txBody>
      </p:sp>
    </p:spTree>
    <p:extLst>
      <p:ext uri="{BB962C8B-B14F-4D97-AF65-F5344CB8AC3E}">
        <p14:creationId xmlns:p14="http://schemas.microsoft.com/office/powerpoint/2010/main" val="2393013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3" name="Content Placeholder 2"/>
          <p:cNvSpPr>
            <a:spLocks noGrp="1"/>
          </p:cNvSpPr>
          <p:nvPr>
            <p:ph sz="quarter" idx="1"/>
          </p:nvPr>
        </p:nvSpPr>
        <p:spPr>
          <a:xfrm>
            <a:off x="457200" y="3200400"/>
            <a:ext cx="7696200" cy="3124200"/>
          </a:xfrm>
        </p:spPr>
        <p:txBody>
          <a:bodyPr>
            <a:normAutofit/>
          </a:bodyPr>
          <a:lstStyle/>
          <a:p>
            <a:pPr lvl="1"/>
            <a:r>
              <a:rPr lang="en-US" dirty="0" smtClean="0"/>
              <a:t>Some resource samples are available on the table for your review</a:t>
            </a:r>
          </a:p>
          <a:p>
            <a:pPr lvl="1"/>
            <a:r>
              <a:rPr lang="en-US" dirty="0" smtClean="0"/>
              <a:t>This material will be added to the website with all the appropriate links</a:t>
            </a:r>
          </a:p>
          <a:p>
            <a:pPr lvl="1"/>
            <a:endParaRPr lang="en-US" dirty="0"/>
          </a:p>
          <a:p>
            <a:pPr lvl="1"/>
            <a:r>
              <a:rPr lang="en-US" b="1" dirty="0" smtClean="0">
                <a:solidFill>
                  <a:schemeClr val="accent3">
                    <a:lumMod val="75000"/>
                  </a:schemeClr>
                </a:solidFill>
              </a:rPr>
              <a:t>Coming in March</a:t>
            </a:r>
            <a:r>
              <a:rPr lang="en-US" dirty="0" smtClean="0"/>
              <a:t>: A meeting featuring leaders from around the Diocese who are doing alternative models</a:t>
            </a:r>
          </a:p>
          <a:p>
            <a:pPr lvl="1"/>
            <a:r>
              <a:rPr lang="en-US" sz="1800" dirty="0" smtClean="0">
                <a:solidFill>
                  <a:schemeClr val="accent1"/>
                </a:solidFill>
              </a:rPr>
              <a:t>Remember – pray now – pray often - for wisdom in discernment</a:t>
            </a:r>
          </a:p>
          <a:p>
            <a:pPr lvl="1"/>
            <a:endParaRPr lang="en-US" dirty="0" smtClean="0"/>
          </a:p>
          <a:p>
            <a:pPr lvl="1"/>
            <a:endParaRPr lang="en-US" dirty="0" smtClean="0"/>
          </a:p>
          <a:p>
            <a:endParaRPr lang="en-US" dirty="0" smtClean="0"/>
          </a:p>
          <a:p>
            <a:endParaRPr lang="en-US" dirty="0"/>
          </a:p>
        </p:txBody>
      </p:sp>
      <p:sp>
        <p:nvSpPr>
          <p:cNvPr id="4" name="TextBox 3"/>
          <p:cNvSpPr txBox="1"/>
          <p:nvPr/>
        </p:nvSpPr>
        <p:spPr>
          <a:xfrm>
            <a:off x="990600" y="1600200"/>
            <a:ext cx="6781800" cy="1055608"/>
          </a:xfrm>
          <a:prstGeom prst="roundRect">
            <a:avLst/>
          </a:prstGeom>
          <a:solidFill>
            <a:schemeClr val="accent4"/>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US" dirty="0" smtClean="0"/>
          </a:p>
          <a:p>
            <a:pPr algn="ctr"/>
            <a:r>
              <a:rPr lang="en-US" sz="2000" cap="small" dirty="0" smtClean="0"/>
              <a:t>Discussion</a:t>
            </a:r>
            <a:endParaRPr lang="en-US" sz="2000" cap="small" dirty="0"/>
          </a:p>
          <a:p>
            <a:endParaRPr lang="en-US" dirty="0"/>
          </a:p>
        </p:txBody>
      </p:sp>
    </p:spTree>
    <p:extLst>
      <p:ext uri="{BB962C8B-B14F-4D97-AF65-F5344CB8AC3E}">
        <p14:creationId xmlns:p14="http://schemas.microsoft.com/office/powerpoint/2010/main" val="3159554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Religious Education: </a:t>
            </a:r>
            <a:br>
              <a:rPr lang="en-US" sz="3600" dirty="0"/>
            </a:br>
            <a:r>
              <a:rPr lang="en-US" sz="3600" dirty="0"/>
              <a:t>Small Program Alternatives</a:t>
            </a:r>
            <a:endParaRPr lang="en-US" dirty="0"/>
          </a:p>
        </p:txBody>
      </p:sp>
      <p:sp>
        <p:nvSpPr>
          <p:cNvPr id="4" name="TextBox 3"/>
          <p:cNvSpPr txBox="1"/>
          <p:nvPr/>
        </p:nvSpPr>
        <p:spPr>
          <a:xfrm>
            <a:off x="990600" y="1600200"/>
            <a:ext cx="6781800" cy="1055608"/>
          </a:xfrm>
          <a:prstGeom prst="roundRect">
            <a:avLst/>
          </a:prstGeom>
          <a:solidFill>
            <a:schemeClr val="accent4"/>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US" dirty="0" smtClean="0"/>
          </a:p>
          <a:p>
            <a:pPr algn="ctr"/>
            <a:r>
              <a:rPr lang="en-US" sz="2000" cap="small" dirty="0" smtClean="0"/>
              <a:t>www.eriercd.org/RE_smallprograms.html</a:t>
            </a:r>
            <a:endParaRPr lang="en-US" sz="2000" cap="small" dirty="0"/>
          </a:p>
          <a:p>
            <a:endParaRPr lang="en-US" dirty="0"/>
          </a:p>
        </p:txBody>
      </p:sp>
      <p:sp>
        <p:nvSpPr>
          <p:cNvPr id="6" name="TextBox 5"/>
          <p:cNvSpPr txBox="1"/>
          <p:nvPr/>
        </p:nvSpPr>
        <p:spPr>
          <a:xfrm>
            <a:off x="1447800" y="3429000"/>
            <a:ext cx="5486400" cy="1477328"/>
          </a:xfrm>
          <a:prstGeom prst="rect">
            <a:avLst/>
          </a:prstGeom>
          <a:noFill/>
        </p:spPr>
        <p:txBody>
          <a:bodyPr wrap="square" rtlCol="0">
            <a:spAutoFit/>
          </a:bodyPr>
          <a:lstStyle/>
          <a:p>
            <a:r>
              <a:rPr lang="en-US" dirty="0" smtClean="0"/>
              <a:t>Can be accessed from the main Religious Education Office webpage:</a:t>
            </a:r>
          </a:p>
          <a:p>
            <a:endParaRPr lang="en-US" dirty="0"/>
          </a:p>
          <a:p>
            <a:r>
              <a:rPr lang="en-US" dirty="0" smtClean="0"/>
              <a:t>Look under “Religious Education Leaders”</a:t>
            </a:r>
          </a:p>
          <a:p>
            <a:r>
              <a:rPr lang="en-US" dirty="0" smtClean="0"/>
              <a:t>“Small Programs”</a:t>
            </a:r>
            <a:endParaRPr lang="en-US" dirty="0"/>
          </a:p>
        </p:txBody>
      </p:sp>
    </p:spTree>
    <p:extLst>
      <p:ext uri="{BB962C8B-B14F-4D97-AF65-F5344CB8AC3E}">
        <p14:creationId xmlns:p14="http://schemas.microsoft.com/office/powerpoint/2010/main" val="395752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Options</a:t>
            </a:r>
            <a:endParaRPr lang="en-US" dirty="0"/>
          </a:p>
        </p:txBody>
      </p:sp>
      <p:sp>
        <p:nvSpPr>
          <p:cNvPr id="4" name="Content Placeholder 3"/>
          <p:cNvSpPr>
            <a:spLocks noGrp="1"/>
          </p:cNvSpPr>
          <p:nvPr>
            <p:ph sz="quarter" idx="2"/>
          </p:nvPr>
        </p:nvSpPr>
        <p:spPr>
          <a:xfrm>
            <a:off x="3886200" y="1752600"/>
            <a:ext cx="4191000" cy="4876800"/>
          </a:xfrm>
        </p:spPr>
        <p:txBody>
          <a:bodyPr>
            <a:normAutofit fontScale="92500"/>
          </a:bodyPr>
          <a:lstStyle/>
          <a:p>
            <a:pPr marL="0" indent="0">
              <a:spcAft>
                <a:spcPts val="600"/>
              </a:spcAft>
              <a:buNone/>
            </a:pPr>
            <a:endParaRPr lang="en-US" dirty="0" smtClean="0"/>
          </a:p>
          <a:p>
            <a:pPr marL="0" indent="0">
              <a:spcAft>
                <a:spcPts val="600"/>
              </a:spcAft>
              <a:buNone/>
            </a:pPr>
            <a:r>
              <a:rPr lang="en-US" dirty="0" smtClean="0"/>
              <a:t>Will they </a:t>
            </a:r>
          </a:p>
          <a:p>
            <a:pPr marL="0" indent="0">
              <a:spcAft>
                <a:spcPts val="600"/>
              </a:spcAft>
              <a:buNone/>
            </a:pPr>
            <a:r>
              <a:rPr lang="en-US" dirty="0" smtClean="0"/>
              <a:t>go at all?</a:t>
            </a:r>
          </a:p>
          <a:p>
            <a:pPr marL="0" indent="0">
              <a:spcAft>
                <a:spcPts val="600"/>
              </a:spcAft>
              <a:buNone/>
            </a:pPr>
            <a:endParaRPr lang="en-US" dirty="0"/>
          </a:p>
          <a:p>
            <a:pPr marL="0" indent="0">
              <a:spcAft>
                <a:spcPts val="600"/>
              </a:spcAft>
              <a:buNone/>
            </a:pPr>
            <a:endParaRPr lang="en-US" dirty="0" smtClean="0"/>
          </a:p>
          <a:p>
            <a:pPr marL="1371600" indent="0">
              <a:spcAft>
                <a:spcPts val="600"/>
              </a:spcAft>
              <a:buNone/>
            </a:pPr>
            <a:endParaRPr lang="en-US" dirty="0"/>
          </a:p>
          <a:p>
            <a:pPr marL="1554480" indent="0">
              <a:spcAft>
                <a:spcPts val="600"/>
              </a:spcAft>
              <a:buNone/>
            </a:pPr>
            <a:r>
              <a:rPr lang="en-US" dirty="0" smtClean="0"/>
              <a:t>If </a:t>
            </a:r>
            <a:r>
              <a:rPr lang="en-US" dirty="0"/>
              <a:t>the parents follow the children – what are the consequences to the parish?</a:t>
            </a:r>
          </a:p>
          <a:p>
            <a:pPr marL="0" indent="0">
              <a:spcAft>
                <a:spcPts val="600"/>
              </a:spcAft>
              <a:buNone/>
            </a:pPr>
            <a:endParaRPr lang="en-US" dirty="0" smtClean="0"/>
          </a:p>
        </p:txBody>
      </p:sp>
      <p:pic>
        <p:nvPicPr>
          <p:cNvPr id="1026" name="Picture 2" descr="C:\Users\jstreett\AppData\Local\Microsoft\Windows\Temporary Internet Files\Content.IE5\0GDZEWIR\MC900056914[1].wmf"/>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200400"/>
            <a:ext cx="2805162" cy="270799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streett\AppData\Local\Microsoft\Windows\Temporary Internet Files\Content.IE5\M1HHCZJ2\MC90005729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1828800"/>
            <a:ext cx="1782166" cy="180685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jstreett\AppData\Local\Microsoft\Windows\Temporary Internet Files\Content.IE5\KMT3FE34\MC90019540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4419600"/>
            <a:ext cx="1585913" cy="182562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jstreett\AppData\Local\Microsoft\Windows\Temporary Internet Files\Content.IE5\0GDZEWIR\MC90031034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19200" y="-1458913"/>
            <a:ext cx="1817688" cy="14589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81000" y="2057400"/>
            <a:ext cx="3124200" cy="830997"/>
          </a:xfrm>
          <a:prstGeom prst="rect">
            <a:avLst/>
          </a:prstGeom>
          <a:noFill/>
        </p:spPr>
        <p:txBody>
          <a:bodyPr wrap="square" rtlCol="0">
            <a:spAutoFit/>
          </a:bodyPr>
          <a:lstStyle/>
          <a:p>
            <a:pPr algn="ctr"/>
            <a:r>
              <a:rPr lang="en-US" sz="2400" u="sng" dirty="0" smtClean="0"/>
              <a:t>Combining:</a:t>
            </a:r>
          </a:p>
          <a:p>
            <a:pPr algn="ctr"/>
            <a:r>
              <a:rPr lang="en-US" sz="2400" u="sng" dirty="0" smtClean="0"/>
              <a:t>Considerations</a:t>
            </a:r>
            <a:endParaRPr lang="en-US" sz="2400" u="sng" dirty="0"/>
          </a:p>
        </p:txBody>
      </p:sp>
    </p:spTree>
    <p:extLst>
      <p:ext uri="{BB962C8B-B14F-4D97-AF65-F5344CB8AC3E}">
        <p14:creationId xmlns:p14="http://schemas.microsoft.com/office/powerpoint/2010/main" val="401179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Options</a:t>
            </a:r>
            <a:endParaRPr lang="en-US" dirty="0"/>
          </a:p>
        </p:txBody>
      </p:sp>
      <p:sp>
        <p:nvSpPr>
          <p:cNvPr id="4" name="Content Placeholder 3"/>
          <p:cNvSpPr>
            <a:spLocks noGrp="1"/>
          </p:cNvSpPr>
          <p:nvPr>
            <p:ph sz="quarter" idx="2"/>
          </p:nvPr>
        </p:nvSpPr>
        <p:spPr>
          <a:xfrm>
            <a:off x="3733800" y="1752600"/>
            <a:ext cx="4724400" cy="4876800"/>
          </a:xfrm>
        </p:spPr>
        <p:txBody>
          <a:bodyPr>
            <a:normAutofit/>
          </a:bodyPr>
          <a:lstStyle/>
          <a:p>
            <a:pPr marL="1828800" indent="0">
              <a:spcBef>
                <a:spcPts val="0"/>
              </a:spcBef>
              <a:buNone/>
            </a:pPr>
            <a:endParaRPr lang="en-US" dirty="0" smtClean="0"/>
          </a:p>
          <a:p>
            <a:pPr marL="2011680" indent="0">
              <a:spcBef>
                <a:spcPts val="0"/>
              </a:spcBef>
              <a:buNone/>
            </a:pPr>
            <a:r>
              <a:rPr lang="en-US" dirty="0" smtClean="0"/>
              <a:t>How will you</a:t>
            </a:r>
          </a:p>
          <a:p>
            <a:pPr marL="2011680" indent="0">
              <a:spcBef>
                <a:spcPts val="0"/>
              </a:spcBef>
              <a:buNone/>
            </a:pPr>
            <a:r>
              <a:rPr lang="en-US" dirty="0"/>
              <a:t>d</a:t>
            </a:r>
            <a:r>
              <a:rPr lang="en-US" dirty="0" smtClean="0"/>
              <a:t>eal with sacraments?</a:t>
            </a:r>
          </a:p>
          <a:p>
            <a:pPr marL="1828800" indent="0">
              <a:spcBef>
                <a:spcPts val="0"/>
              </a:spcBef>
              <a:buNone/>
            </a:pPr>
            <a:endParaRPr lang="en-US" dirty="0"/>
          </a:p>
          <a:p>
            <a:pPr marL="1828800" indent="0">
              <a:spcBef>
                <a:spcPts val="0"/>
              </a:spcBef>
              <a:buNone/>
            </a:pPr>
            <a:endParaRPr lang="en-US" dirty="0" smtClean="0"/>
          </a:p>
          <a:p>
            <a:pPr marL="0" indent="0">
              <a:spcBef>
                <a:spcPts val="0"/>
              </a:spcBef>
              <a:buNone/>
            </a:pPr>
            <a:endParaRPr lang="en-US" dirty="0"/>
          </a:p>
          <a:p>
            <a:pPr marL="0" indent="0">
              <a:spcBef>
                <a:spcPts val="0"/>
              </a:spcBef>
              <a:buNone/>
            </a:pPr>
            <a:endParaRPr lang="en-US" dirty="0" smtClean="0"/>
          </a:p>
          <a:p>
            <a:pPr marL="0" indent="0">
              <a:spcBef>
                <a:spcPts val="0"/>
              </a:spcBef>
              <a:buNone/>
            </a:pPr>
            <a:r>
              <a:rPr lang="en-US" dirty="0" smtClean="0"/>
              <a:t>Who is available</a:t>
            </a:r>
          </a:p>
          <a:p>
            <a:pPr marL="0" indent="0">
              <a:spcBef>
                <a:spcPts val="0"/>
              </a:spcBef>
              <a:buNone/>
            </a:pPr>
            <a:r>
              <a:rPr lang="en-US" dirty="0" smtClean="0"/>
              <a:t>to provide activities</a:t>
            </a:r>
          </a:p>
          <a:p>
            <a:pPr marL="0" indent="0">
              <a:spcBef>
                <a:spcPts val="0"/>
              </a:spcBef>
              <a:buNone/>
            </a:pPr>
            <a:r>
              <a:rPr lang="en-US" dirty="0" smtClean="0"/>
              <a:t>to keep families</a:t>
            </a:r>
          </a:p>
          <a:p>
            <a:pPr marL="0" indent="0">
              <a:spcBef>
                <a:spcPts val="0"/>
              </a:spcBef>
              <a:buNone/>
            </a:pPr>
            <a:r>
              <a:rPr lang="en-US" dirty="0" smtClean="0"/>
              <a:t>associated with</a:t>
            </a:r>
          </a:p>
          <a:p>
            <a:pPr marL="0" indent="0">
              <a:spcBef>
                <a:spcPts val="0"/>
              </a:spcBef>
              <a:buNone/>
            </a:pPr>
            <a:r>
              <a:rPr lang="en-US" dirty="0" smtClean="0"/>
              <a:t>the parish?</a:t>
            </a:r>
          </a:p>
        </p:txBody>
      </p:sp>
      <p:pic>
        <p:nvPicPr>
          <p:cNvPr id="1026" name="Picture 2" descr="C:\Users\jstreett\AppData\Local\Microsoft\Windows\Temporary Internet Files\Content.IE5\0GDZEWIR\MC900056914[1].wmf"/>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159405"/>
            <a:ext cx="2805162" cy="270799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jstreett\AppData\Local\Microsoft\Windows\Temporary Internet Files\Content.IE5\0GDZEWIR\MC90031034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752600"/>
            <a:ext cx="1817688" cy="14589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762000" y="2057400"/>
            <a:ext cx="2326279" cy="830997"/>
          </a:xfrm>
          <a:prstGeom prst="rect">
            <a:avLst/>
          </a:prstGeom>
        </p:spPr>
        <p:txBody>
          <a:bodyPr wrap="none">
            <a:spAutoFit/>
          </a:bodyPr>
          <a:lstStyle/>
          <a:p>
            <a:pPr algn="ctr"/>
            <a:r>
              <a:rPr lang="en-US" sz="2400" u="sng" dirty="0" smtClean="0"/>
              <a:t>Combining:</a:t>
            </a:r>
          </a:p>
          <a:p>
            <a:pPr algn="ctr"/>
            <a:r>
              <a:rPr lang="en-US" sz="2400" u="sng" dirty="0" smtClean="0"/>
              <a:t>Considerations</a:t>
            </a:r>
            <a:endParaRPr lang="en-US" sz="2400" u="sng" dirty="0"/>
          </a:p>
        </p:txBody>
      </p:sp>
      <p:pic>
        <p:nvPicPr>
          <p:cNvPr id="1032" name="Picture 8" descr="C:\Users\jstreett\AppData\Local\Microsoft\Windows\Temporary Internet Files\Content.IE5\M1HHCZJ2\MC90023341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781800" y="4495800"/>
            <a:ext cx="1318972" cy="1748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277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pic>
        <p:nvPicPr>
          <p:cNvPr id="1026" name="Picture 2" descr="C:\Users\jstreett\AppData\Local\Microsoft\Windows\Temporary Internet Files\Content.IE5\0GDZEWIR\MC900056914[1].wmf"/>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2667000"/>
            <a:ext cx="2805162" cy="270799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2"/>
          </p:nvPr>
        </p:nvSpPr>
        <p:spPr>
          <a:xfrm>
            <a:off x="4572000" y="2362200"/>
            <a:ext cx="3810000" cy="2819400"/>
          </a:xfrm>
        </p:spPr>
        <p:txBody>
          <a:bodyPr>
            <a:normAutofit/>
          </a:bodyPr>
          <a:lstStyle/>
          <a:p>
            <a:pPr marL="0" indent="0">
              <a:buNone/>
            </a:pPr>
            <a:r>
              <a:rPr lang="en-US" dirty="0" smtClean="0"/>
              <a:t>An accurate reading of the revision of Policy 420 would suggest that it is Bishop’s </a:t>
            </a:r>
            <a:r>
              <a:rPr lang="en-US" dirty="0" err="1" smtClean="0"/>
              <a:t>Persico’s</a:t>
            </a:r>
            <a:r>
              <a:rPr lang="en-US" dirty="0" smtClean="0"/>
              <a:t> desire that parishes combine and share resources </a:t>
            </a:r>
            <a:r>
              <a:rPr lang="en-US" b="1" u="sng" dirty="0" smtClean="0"/>
              <a:t>when possible</a:t>
            </a:r>
            <a:r>
              <a:rPr lang="en-US" dirty="0" smtClean="0"/>
              <a:t>.</a:t>
            </a:r>
            <a:endParaRPr lang="en-US" dirty="0"/>
          </a:p>
        </p:txBody>
      </p:sp>
      <p:sp>
        <p:nvSpPr>
          <p:cNvPr id="7" name="TextBox 6"/>
          <p:cNvSpPr txBox="1"/>
          <p:nvPr/>
        </p:nvSpPr>
        <p:spPr>
          <a:xfrm>
            <a:off x="3048000" y="5955268"/>
            <a:ext cx="3962400" cy="369332"/>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en-US" dirty="0" smtClean="0"/>
              <a:t>Discussion – other considerations</a:t>
            </a:r>
            <a:endParaRPr lang="en-US" dirty="0"/>
          </a:p>
        </p:txBody>
      </p:sp>
    </p:spTree>
    <p:extLst>
      <p:ext uri="{BB962C8B-B14F-4D97-AF65-F5344CB8AC3E}">
        <p14:creationId xmlns:p14="http://schemas.microsoft.com/office/powerpoint/2010/main" val="169768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Religious Education: </a:t>
            </a:r>
            <a:br>
              <a:rPr lang="en-US" sz="2800" dirty="0"/>
            </a:br>
            <a:r>
              <a:rPr lang="en-US" sz="2800" dirty="0"/>
              <a:t>Small Program </a:t>
            </a:r>
            <a:r>
              <a:rPr lang="en-US" sz="2800" dirty="0" smtClean="0"/>
              <a:t>Options</a:t>
            </a:r>
            <a:endParaRPr lang="en-US" sz="2700" dirty="0"/>
          </a:p>
        </p:txBody>
      </p:sp>
      <p:sp>
        <p:nvSpPr>
          <p:cNvPr id="3" name="Text Placeholder 2"/>
          <p:cNvSpPr>
            <a:spLocks noGrp="1"/>
          </p:cNvSpPr>
          <p:nvPr>
            <p:ph type="body" idx="1"/>
          </p:nvPr>
        </p:nvSpPr>
        <p:spPr/>
        <p:txBody>
          <a:bodyPr/>
          <a:lstStyle/>
          <a:p>
            <a:r>
              <a:rPr lang="en-US" dirty="0" smtClean="0"/>
              <a:t>Planning Future Directions</a:t>
            </a:r>
            <a:endParaRPr lang="en-US" dirty="0"/>
          </a:p>
        </p:txBody>
      </p:sp>
    </p:spTree>
    <p:extLst>
      <p:ext uri="{BB962C8B-B14F-4D97-AF65-F5344CB8AC3E}">
        <p14:creationId xmlns:p14="http://schemas.microsoft.com/office/powerpoint/2010/main" val="2634324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smtClean="0"/>
          </a:p>
        </p:txBody>
      </p:sp>
      <p:pic>
        <p:nvPicPr>
          <p:cNvPr id="5" name="Picture 2" descr="C:\Users\jstreett\AppData\Local\Microsoft\Windows\Temporary Internet Files\Content.IE5\JDEGP1XZ\MC900057778[1].wmf"/>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bwMode="auto">
          <a:xfrm>
            <a:off x="4419600" y="4543632"/>
            <a:ext cx="1888236" cy="177667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jstreett\AppData\Local\Microsoft\Windows\Temporary Internet Files\Content.IE5\DFI2VMWI\MC90031033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3400" y="2535660"/>
            <a:ext cx="1476756" cy="181874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jstreett\AppData\Local\Microsoft\Windows\Temporary Internet Files\Content.IE5\30TT7MNT\MC90031033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90800" y="3421001"/>
            <a:ext cx="1320394" cy="181325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09600" y="1937266"/>
            <a:ext cx="6324600" cy="369332"/>
          </a:xfrm>
          <a:prstGeom prst="rect">
            <a:avLst/>
          </a:prstGeom>
          <a:noFill/>
        </p:spPr>
        <p:txBody>
          <a:bodyPr wrap="square" rtlCol="0">
            <a:spAutoFit/>
          </a:bodyPr>
          <a:lstStyle/>
          <a:p>
            <a:r>
              <a:rPr lang="en-US" dirty="0" smtClean="0"/>
              <a:t>Faith the size of a mustard seed can move mountains…</a:t>
            </a:r>
            <a:endParaRPr lang="en-US" dirty="0"/>
          </a:p>
        </p:txBody>
      </p:sp>
      <p:sp>
        <p:nvSpPr>
          <p:cNvPr id="10" name="TextBox 9"/>
          <p:cNvSpPr txBox="1"/>
          <p:nvPr/>
        </p:nvSpPr>
        <p:spPr>
          <a:xfrm>
            <a:off x="609600" y="3005078"/>
            <a:ext cx="1600200" cy="2862322"/>
          </a:xfrm>
          <a:prstGeom prst="rect">
            <a:avLst/>
          </a:prstGeom>
          <a:noFill/>
        </p:spPr>
        <p:txBody>
          <a:bodyPr wrap="square" rtlCol="0">
            <a:spAutoFit/>
          </a:bodyPr>
          <a:lstStyle/>
          <a:p>
            <a:r>
              <a:rPr lang="en-US" sz="2000" dirty="0" smtClean="0"/>
              <a:t>Come Holy Spirit, fill the hearts of the faithful and kindle in them the fire of your love!!</a:t>
            </a:r>
            <a:endParaRPr lang="en-US" sz="2000" dirty="0"/>
          </a:p>
        </p:txBody>
      </p:sp>
      <p:sp>
        <p:nvSpPr>
          <p:cNvPr id="11" name="TextBox 10"/>
          <p:cNvSpPr txBox="1"/>
          <p:nvPr/>
        </p:nvSpPr>
        <p:spPr>
          <a:xfrm>
            <a:off x="6629400" y="2667000"/>
            <a:ext cx="1752600" cy="2308324"/>
          </a:xfrm>
          <a:prstGeom prst="rect">
            <a:avLst/>
          </a:prstGeom>
          <a:noFill/>
        </p:spPr>
        <p:txBody>
          <a:bodyPr wrap="square" rtlCol="0">
            <a:spAutoFit/>
          </a:bodyPr>
          <a:lstStyle/>
          <a:p>
            <a:r>
              <a:rPr lang="en-US" dirty="0" smtClean="0"/>
              <a:t>Begin in hope -</a:t>
            </a:r>
          </a:p>
          <a:p>
            <a:r>
              <a:rPr lang="en-US" dirty="0" smtClean="0"/>
              <a:t>Pray constantly</a:t>
            </a:r>
          </a:p>
          <a:p>
            <a:r>
              <a:rPr lang="en-US" dirty="0" smtClean="0"/>
              <a:t>-</a:t>
            </a:r>
          </a:p>
          <a:p>
            <a:r>
              <a:rPr lang="en-US" dirty="0" smtClean="0"/>
              <a:t>Trust that the Spirit is with you</a:t>
            </a:r>
            <a:endParaRPr lang="en-US" dirty="0"/>
          </a:p>
        </p:txBody>
      </p:sp>
    </p:spTree>
    <p:extLst>
      <p:ext uri="{BB962C8B-B14F-4D97-AF65-F5344CB8AC3E}">
        <p14:creationId xmlns:p14="http://schemas.microsoft.com/office/powerpoint/2010/main" val="51638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sp>
        <p:nvSpPr>
          <p:cNvPr id="3" name="Content Placeholder 2"/>
          <p:cNvSpPr>
            <a:spLocks noGrp="1"/>
          </p:cNvSpPr>
          <p:nvPr>
            <p:ph sz="quarter" idx="1"/>
          </p:nvPr>
        </p:nvSpPr>
        <p:spPr>
          <a:xfrm>
            <a:off x="457200" y="2397830"/>
            <a:ext cx="3657600" cy="1564570"/>
          </a:xfrm>
        </p:spPr>
        <p:txBody>
          <a:bodyPr>
            <a:normAutofit fontScale="25000" lnSpcReduction="20000"/>
          </a:bodyPr>
          <a:lstStyle/>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smtClean="0"/>
          </a:p>
          <a:p>
            <a:pPr marL="0" indent="0" algn="ctr">
              <a:buNone/>
            </a:pPr>
            <a:r>
              <a:rPr lang="en-US" sz="9600" dirty="0" smtClean="0"/>
              <a:t>Form a Team</a:t>
            </a:r>
          </a:p>
          <a:p>
            <a:pPr marL="0" indent="0" algn="ctr">
              <a:buNone/>
            </a:pPr>
            <a:r>
              <a:rPr lang="en-US" sz="7200" dirty="0" smtClean="0"/>
              <a:t>(you will need them later)</a:t>
            </a:r>
          </a:p>
          <a:p>
            <a:pPr marL="0" indent="0" algn="ctr">
              <a:buNone/>
            </a:pPr>
            <a:r>
              <a:rPr lang="en-US" sz="6400" dirty="0" smtClean="0"/>
              <a:t>(pray whenever you meet)</a:t>
            </a:r>
            <a:endParaRPr lang="en-US" sz="6400" dirty="0"/>
          </a:p>
        </p:txBody>
      </p:sp>
      <p:pic>
        <p:nvPicPr>
          <p:cNvPr id="2050" name="Picture 2" descr="C:\Users\jstreett\AppData\Local\Microsoft\Windows\Temporary Internet Files\Content.IE5\6NIIQYX3\MC9002889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539209"/>
            <a:ext cx="2647950" cy="174783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jstreett\AppData\Local\Microsoft\Windows\Temporary Internet Files\Content.IE5\0GDZEWIR\MC9000487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5362036"/>
            <a:ext cx="1195268" cy="124465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jstreett\AppData\Local\Microsoft\Windows\Temporary Internet Files\Content.IE5\KMT3FE34\MC90029756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41766" y="3031541"/>
            <a:ext cx="1810512" cy="1159459"/>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3"/>
          <p:cNvSpPr txBox="1">
            <a:spLocks/>
          </p:cNvSpPr>
          <p:nvPr/>
        </p:nvSpPr>
        <p:spPr>
          <a:xfrm>
            <a:off x="914400" y="4800600"/>
            <a:ext cx="7239000" cy="7620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US" sz="1800" dirty="0" smtClean="0"/>
              <a:t>Skip the parish doers:        AND            The parish nay-</a:t>
            </a:r>
            <a:r>
              <a:rPr lang="en-US" sz="1800" dirty="0" err="1" smtClean="0"/>
              <a:t>sayers</a:t>
            </a:r>
            <a:endParaRPr lang="en-US" sz="1800" dirty="0"/>
          </a:p>
        </p:txBody>
      </p:sp>
      <p:pic>
        <p:nvPicPr>
          <p:cNvPr id="2054" name="Picture 6" descr="C:\Users\jstreett\AppData\Local\Microsoft\Windows\Temporary Internet Files\Content.IE5\0GDZEWIR\MC90044042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57959" y="5468634"/>
            <a:ext cx="1160831" cy="113805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181600" y="1819870"/>
            <a:ext cx="3276600" cy="923330"/>
          </a:xfrm>
          <a:prstGeom prst="rect">
            <a:avLst/>
          </a:prstGeom>
          <a:noFill/>
        </p:spPr>
        <p:txBody>
          <a:bodyPr wrap="square" rtlCol="0">
            <a:spAutoFit/>
          </a:bodyPr>
          <a:lstStyle/>
          <a:p>
            <a:r>
              <a:rPr lang="en-US" dirty="0"/>
              <a:t>People who know the parish, its history and who will share that information </a:t>
            </a:r>
          </a:p>
        </p:txBody>
      </p:sp>
      <p:cxnSp>
        <p:nvCxnSpPr>
          <p:cNvPr id="8" name="Straight Connector 7"/>
          <p:cNvCxnSpPr/>
          <p:nvPr/>
        </p:nvCxnSpPr>
        <p:spPr>
          <a:xfrm>
            <a:off x="457200" y="4572000"/>
            <a:ext cx="7848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88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Religious Education: </a:t>
            </a:r>
            <a:br>
              <a:rPr lang="en-US" sz="2800" dirty="0"/>
            </a:br>
            <a:r>
              <a:rPr lang="en-US" sz="2800" dirty="0"/>
              <a:t>Small Program </a:t>
            </a:r>
            <a:r>
              <a:rPr lang="en-US" sz="2800" dirty="0" smtClean="0"/>
              <a:t>Planning</a:t>
            </a:r>
            <a:endParaRPr lang="en-US" dirty="0"/>
          </a:p>
        </p:txBody>
      </p:sp>
      <p:sp>
        <p:nvSpPr>
          <p:cNvPr id="4" name="Content Placeholder 3"/>
          <p:cNvSpPr>
            <a:spLocks noGrp="1"/>
          </p:cNvSpPr>
          <p:nvPr>
            <p:ph sz="quarter" idx="2"/>
          </p:nvPr>
        </p:nvSpPr>
        <p:spPr>
          <a:xfrm>
            <a:off x="4641043" y="2209800"/>
            <a:ext cx="3657600" cy="990600"/>
          </a:xfrm>
        </p:spPr>
        <p:txBody>
          <a:bodyPr>
            <a:normAutofit/>
          </a:bodyPr>
          <a:lstStyle/>
          <a:p>
            <a:pPr marL="0" indent="0" algn="r">
              <a:buNone/>
            </a:pPr>
            <a:r>
              <a:rPr lang="en-US" sz="1800" dirty="0" smtClean="0"/>
              <a:t>What are the “blocks” out of which you can build something new?</a:t>
            </a:r>
            <a:endParaRPr lang="en-US" sz="1800" dirty="0"/>
          </a:p>
        </p:txBody>
      </p:sp>
      <p:pic>
        <p:nvPicPr>
          <p:cNvPr id="2051" name="Picture 3" descr="C:\Users\jstreett\AppData\Local\Microsoft\Windows\Temporary Internet Files\Content.IE5\0GDZEWIR\MC90004877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263997" y="5629394"/>
            <a:ext cx="1195268" cy="1244655"/>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3"/>
          <p:cNvSpPr txBox="1">
            <a:spLocks/>
          </p:cNvSpPr>
          <p:nvPr/>
        </p:nvSpPr>
        <p:spPr>
          <a:xfrm>
            <a:off x="1066800" y="5143500"/>
            <a:ext cx="7331676" cy="6477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US" sz="1800" dirty="0" smtClean="0"/>
              <a:t>No judging yet:                       AND          SKIP the past bashing!!</a:t>
            </a:r>
            <a:endParaRPr lang="en-US" sz="1800" dirty="0"/>
          </a:p>
        </p:txBody>
      </p:sp>
      <p:pic>
        <p:nvPicPr>
          <p:cNvPr id="3074" name="Picture 2" descr="C:\Users\jstreett\AppData\Local\Microsoft\Windows\Temporary Internet Files\Content.IE5\0GDZEWIR\MC90025128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423" y="2645013"/>
            <a:ext cx="2707846" cy="180972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jstreett\AppData\Local\Microsoft\Windows\Temporary Internet Files\Content.IE5\M1HHCZJ2\MC90031850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432879">
            <a:off x="4488643" y="2864904"/>
            <a:ext cx="1814170" cy="118323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jstreett\AppData\Local\Microsoft\Windows\Temporary Internet Files\Content.IE5\6NIIQYX3\MC90037119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571064">
            <a:off x="6108354" y="2798743"/>
            <a:ext cx="1233568" cy="1213702"/>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streett\AppData\Local\Microsoft\Windows\Temporary Internet Files\Content.IE5\0GDZEWIR\MC90007882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2423" y="5563394"/>
            <a:ext cx="2269331" cy="129460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50446" y="1744705"/>
            <a:ext cx="2971800" cy="1200329"/>
          </a:xfrm>
          <a:prstGeom prst="rect">
            <a:avLst/>
          </a:prstGeom>
          <a:noFill/>
        </p:spPr>
        <p:txBody>
          <a:bodyPr wrap="square" rtlCol="0">
            <a:spAutoFit/>
          </a:bodyPr>
          <a:lstStyle/>
          <a:p>
            <a:pPr algn="ctr"/>
            <a:r>
              <a:rPr lang="en-US" dirty="0"/>
              <a:t>Identify Strengths</a:t>
            </a:r>
          </a:p>
          <a:p>
            <a:pPr algn="ctr"/>
            <a:r>
              <a:rPr lang="en-US" dirty="0"/>
              <a:t>(you will build on these later)</a:t>
            </a:r>
          </a:p>
          <a:p>
            <a:endParaRPr lang="en-US" dirty="0"/>
          </a:p>
        </p:txBody>
      </p:sp>
      <p:cxnSp>
        <p:nvCxnSpPr>
          <p:cNvPr id="10" name="Straight Connector 9"/>
          <p:cNvCxnSpPr/>
          <p:nvPr/>
        </p:nvCxnSpPr>
        <p:spPr>
          <a:xfrm>
            <a:off x="533400" y="4800600"/>
            <a:ext cx="7696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6150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896</TotalTime>
  <Words>1002</Words>
  <Application>Microsoft Office PowerPoint</Application>
  <PresentationFormat>On-screen Show (4:3)</PresentationFormat>
  <Paragraphs>188</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Religious Education:  Small Program Options</vt:lpstr>
      <vt:lpstr>Religious Education:  Small Program Options</vt:lpstr>
      <vt:lpstr>Religious Education:  Small Program Options</vt:lpstr>
      <vt:lpstr>Religious Education:  Small Program Options</vt:lpstr>
      <vt:lpstr>Religious Education:  Small Program Planning</vt:lpstr>
      <vt:lpstr>Religious Education:  Small Program Options</vt:lpstr>
      <vt:lpstr>Religious Education:  Small Program Planning</vt:lpstr>
      <vt:lpstr>Religious Education:  Small Program Planning</vt:lpstr>
      <vt:lpstr>Religious Education:  Small Program Planning</vt:lpstr>
      <vt:lpstr>Religious Education:  Small Program Planning</vt:lpstr>
      <vt:lpstr>Religious Education:  Small Program Planning</vt:lpstr>
      <vt:lpstr>Religious Education:  Small Program Planning</vt:lpstr>
      <vt:lpstr>Religious Education:  Small Program Options</vt:lpstr>
      <vt:lpstr>Religious Education:  Small Program Alternatives</vt:lpstr>
      <vt:lpstr>Religious Education:  Small Program Alternatives</vt:lpstr>
      <vt:lpstr>Religious Education:  Small Program Alternatives</vt:lpstr>
      <vt:lpstr>Religious Education:  Small Program Alternatives</vt:lpstr>
      <vt:lpstr>PowerPoint Presentation</vt:lpstr>
      <vt:lpstr>Religious Education:  Small Program Alternatives</vt:lpstr>
      <vt:lpstr>Religious Education:  Small Program Alternatives</vt:lpstr>
      <vt:lpstr>Religious Education:  Small Program Alternatives</vt:lpstr>
      <vt:lpstr>Religious Education:  Small Program Alternatives</vt:lpstr>
      <vt:lpstr>Religious Education:  Small Program Alternatives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religious education programs</dc:title>
  <dc:creator>Joe Streett</dc:creator>
  <cp:lastModifiedBy>Joe Streett</cp:lastModifiedBy>
  <cp:revision>51</cp:revision>
  <cp:lastPrinted>2014-12-04T19:00:40Z</cp:lastPrinted>
  <dcterms:created xsi:type="dcterms:W3CDTF">2014-10-30T18:11:45Z</dcterms:created>
  <dcterms:modified xsi:type="dcterms:W3CDTF">2014-12-04T19:08:08Z</dcterms:modified>
</cp:coreProperties>
</file>